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 id="2147483706" r:id="rId2"/>
  </p:sldMasterIdLst>
  <p:notesMasterIdLst>
    <p:notesMasterId r:id="rId17"/>
  </p:notesMasterIdLst>
  <p:sldIdLst>
    <p:sldId id="285" r:id="rId3"/>
    <p:sldId id="316" r:id="rId4"/>
    <p:sldId id="299" r:id="rId5"/>
    <p:sldId id="303" r:id="rId6"/>
    <p:sldId id="307" r:id="rId7"/>
    <p:sldId id="310" r:id="rId8"/>
    <p:sldId id="304" r:id="rId9"/>
    <p:sldId id="314" r:id="rId10"/>
    <p:sldId id="308" r:id="rId11"/>
    <p:sldId id="301" r:id="rId12"/>
    <p:sldId id="302" r:id="rId13"/>
    <p:sldId id="305" r:id="rId14"/>
    <p:sldId id="320" r:id="rId15"/>
    <p:sldId id="268"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cy Ehrlich" initials="SE" lastIdx="9" clrIdx="0">
    <p:extLst>
      <p:ext uri="{19B8F6BF-5375-455C-9EA6-DF929625EA0E}">
        <p15:presenceInfo xmlns:p15="http://schemas.microsoft.com/office/powerpoint/2012/main" userId="Stacy Ehrli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3300"/>
    <a:srgbClr val="ECECEC"/>
    <a:srgbClr val="E3E3E3"/>
    <a:srgbClr val="3F0000"/>
    <a:srgbClr val="360000"/>
    <a:srgbClr val="530000"/>
    <a:srgbClr val="390000"/>
    <a:srgbClr val="4C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76" autoAdjust="0"/>
    <p:restoredTop sz="70110" autoAdjust="0"/>
  </p:normalViewPr>
  <p:slideViewPr>
    <p:cSldViewPr>
      <p:cViewPr varScale="1">
        <p:scale>
          <a:sx n="86" d="100"/>
          <a:sy n="86" d="100"/>
        </p:scale>
        <p:origin x="2224" y="2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8BE4050-0CB0-4060-A88F-D2DA1CC2AA14}" type="datetimeFigureOut">
              <a:rPr lang="en-US" smtClean="0"/>
              <a:t>4/12/21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4749F75-7477-4B9E-B57A-BD341829A787}" type="slidenum">
              <a:rPr lang="en-US" smtClean="0"/>
              <a:t>‹#›</a:t>
            </a:fld>
            <a:endParaRPr lang="en-US"/>
          </a:p>
        </p:txBody>
      </p:sp>
    </p:spTree>
    <p:extLst>
      <p:ext uri="{BB962C8B-B14F-4D97-AF65-F5344CB8AC3E}">
        <p14:creationId xmlns:p14="http://schemas.microsoft.com/office/powerpoint/2010/main" val="1857847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A4D3AEB-5661-484E-8321-8B15431B1943}" type="slidenum">
              <a:rPr lang="en-US" smtClean="0"/>
              <a:t>1</a:t>
            </a:fld>
            <a:endParaRPr lang="en-US"/>
          </a:p>
        </p:txBody>
      </p:sp>
    </p:spTree>
    <p:extLst>
      <p:ext uri="{BB962C8B-B14F-4D97-AF65-F5344CB8AC3E}">
        <p14:creationId xmlns:p14="http://schemas.microsoft.com/office/powerpoint/2010/main" val="488562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 rates on</a:t>
            </a:r>
            <a:r>
              <a:rPr lang="en-US" baseline="0" dirty="0"/>
              <a:t> AP exams are also up, while more students are taking multiple AP classes.</a:t>
            </a:r>
          </a:p>
          <a:p>
            <a:r>
              <a:rPr lang="en-US" baseline="0" dirty="0"/>
              <a:t>Many more students are making it to the end of 11</a:t>
            </a:r>
            <a:r>
              <a:rPr lang="en-US" baseline="30000" dirty="0"/>
              <a:t>th</a:t>
            </a:r>
            <a:r>
              <a:rPr lang="en-US" baseline="0" dirty="0"/>
              <a:t> grade to take the ACT (SAT). About 5,000 more students more students took the ACT in 2016 than in 2006, and their scores were about one and a half points higher</a:t>
            </a:r>
          </a:p>
          <a:p>
            <a:r>
              <a:rPr lang="en-US" baseline="0" dirty="0"/>
              <a:t>There is no better indicator of how students will do in college than their high school GPA—it used to be only a fifth of students graduated with a B average or better, now it’s almost a third. Let’s look at GPAs a little closer…</a:t>
            </a:r>
          </a:p>
        </p:txBody>
      </p:sp>
      <p:sp>
        <p:nvSpPr>
          <p:cNvPr id="4" name="Slide Number Placeholder 3"/>
          <p:cNvSpPr>
            <a:spLocks noGrp="1"/>
          </p:cNvSpPr>
          <p:nvPr>
            <p:ph type="sldNum" sz="quarter" idx="10"/>
          </p:nvPr>
        </p:nvSpPr>
        <p:spPr/>
        <p:txBody>
          <a:bodyPr/>
          <a:lstStyle/>
          <a:p>
            <a:fld id="{A4749F75-7477-4B9E-B57A-BD341829A787}" type="slidenum">
              <a:rPr lang="en-US" smtClean="0"/>
              <a:t>10</a:t>
            </a:fld>
            <a:endParaRPr lang="en-US"/>
          </a:p>
        </p:txBody>
      </p:sp>
    </p:spTree>
    <p:extLst>
      <p:ext uri="{BB962C8B-B14F-4D97-AF65-F5344CB8AC3E}">
        <p14:creationId xmlns:p14="http://schemas.microsoft.com/office/powerpoint/2010/main" val="2798982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 grades the</a:t>
            </a:r>
            <a:r>
              <a:rPr lang="en-US" baseline="0" dirty="0"/>
              <a:t> last few cohorts of graduates</a:t>
            </a:r>
            <a:r>
              <a:rPr lang="en-US" dirty="0"/>
              <a:t> received when they were freshmen.</a:t>
            </a:r>
            <a:r>
              <a:rPr lang="en-US" baseline="0" dirty="0"/>
              <a:t> </a:t>
            </a:r>
            <a:r>
              <a:rPr lang="en-US" dirty="0"/>
              <a:t>I</a:t>
            </a:r>
            <a:r>
              <a:rPr lang="en-US" baseline="0" dirty="0"/>
              <a:t> noted at the beginning of this presentation that many students—even students with strong test scores in the middle grades—used to fail classes when they came to high school. In 2006, 40 percent of students ended their 9</a:t>
            </a:r>
            <a:r>
              <a:rPr lang="en-US" baseline="30000" dirty="0"/>
              <a:t>th</a:t>
            </a:r>
            <a:r>
              <a:rPr lang="en-US" baseline="0" dirty="0"/>
              <a:t> grade with D average or below. Over time, that has been cut in half, while many more students are engaged at levels that allow them to earn </a:t>
            </a:r>
            <a:r>
              <a:rPr lang="en-US" baseline="0" dirty="0" err="1"/>
              <a:t>Bs</a:t>
            </a:r>
            <a:r>
              <a:rPr lang="en-US" baseline="0" dirty="0"/>
              <a:t> or better. </a:t>
            </a:r>
          </a:p>
          <a:p>
            <a:endParaRPr lang="en-US" baseline="0" dirty="0"/>
          </a:p>
          <a:p>
            <a:r>
              <a:rPr lang="en-US" baseline="0" dirty="0"/>
              <a:t>Why? There have been demographic and economic changes in the district. These don’t really account for much of the improvements—the changes haven’t been large enough to have more than modest influence. In recent years, students have been entering high school with higher middle grade achievement, and that explains some of the recent improvements in high schools. But this chart represents improvements that were happening in high schools before the elementary schools started to improve. High schools have been increasingly successful with students, compared to students with similar entering achievement and backgrounds who started high school in prior years. It suggests the high schools are doing a better job supporting students to do high school work. </a:t>
            </a:r>
            <a:endParaRPr lang="en-US" dirty="0"/>
          </a:p>
        </p:txBody>
      </p:sp>
      <p:sp>
        <p:nvSpPr>
          <p:cNvPr id="4" name="Slide Number Placeholder 3"/>
          <p:cNvSpPr>
            <a:spLocks noGrp="1"/>
          </p:cNvSpPr>
          <p:nvPr>
            <p:ph type="sldNum" sz="quarter" idx="10"/>
          </p:nvPr>
        </p:nvSpPr>
        <p:spPr/>
        <p:txBody>
          <a:bodyPr/>
          <a:lstStyle/>
          <a:p>
            <a:fld id="{A4749F75-7477-4B9E-B57A-BD341829A787}" type="slidenum">
              <a:rPr lang="en-US" smtClean="0"/>
              <a:t>11</a:t>
            </a:fld>
            <a:endParaRPr lang="en-US"/>
          </a:p>
        </p:txBody>
      </p:sp>
    </p:spTree>
    <p:extLst>
      <p:ext uri="{BB962C8B-B14F-4D97-AF65-F5344CB8AC3E}">
        <p14:creationId xmlns:p14="http://schemas.microsoft.com/office/powerpoint/2010/main" val="3649799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fact, both students and teachers </a:t>
            </a:r>
            <a:r>
              <a:rPr lang="en-US" baseline="0" dirty="0"/>
              <a:t>have been reporting better school climate in the districtwide 5Essentials school climate surveys, in elementary and high schools.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all</a:t>
            </a:r>
            <a:r>
              <a:rPr lang="en-US" baseline="0" dirty="0"/>
              <a:t> areas of the survey reports have been improving. But w</a:t>
            </a:r>
            <a:r>
              <a:rPr lang="en-US" dirty="0"/>
              <a:t>e see some of the most consistent improvements in</a:t>
            </a:r>
            <a:r>
              <a:rPr lang="en-US" baseline="0" dirty="0"/>
              <a:t> the measures that directly touch students, and we see corresponding reports from the perspectives of both students and teachers.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addition, attendance has been increasing—first there were improvements in attendance in the high schools, and in recent years we’ve seen improvements in elementary grades. Suspension rates are down. We have so many metrics of how the schools are doing, and the fact that all of them are up suggests these gains are real, and they are really substantial. </a:t>
            </a:r>
            <a:endParaRPr lang="en-US" dirty="0"/>
          </a:p>
        </p:txBody>
      </p:sp>
      <p:sp>
        <p:nvSpPr>
          <p:cNvPr id="4" name="Slide Number Placeholder 3"/>
          <p:cNvSpPr>
            <a:spLocks noGrp="1"/>
          </p:cNvSpPr>
          <p:nvPr>
            <p:ph type="sldNum" sz="quarter" idx="10"/>
          </p:nvPr>
        </p:nvSpPr>
        <p:spPr/>
        <p:txBody>
          <a:bodyPr/>
          <a:lstStyle/>
          <a:p>
            <a:fld id="{A4749F75-7477-4B9E-B57A-BD341829A787}" type="slidenum">
              <a:rPr lang="en-US" smtClean="0"/>
              <a:t>12</a:t>
            </a:fld>
            <a:endParaRPr lang="en-US"/>
          </a:p>
        </p:txBody>
      </p:sp>
    </p:spTree>
    <p:extLst>
      <p:ext uri="{BB962C8B-B14F-4D97-AF65-F5344CB8AC3E}">
        <p14:creationId xmlns:p14="http://schemas.microsoft.com/office/powerpoint/2010/main" val="3564637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know that CPS has struggled with declining enrollment, state budget impasse, many years of leadership turnover. At the same time, this is a district that is really innovative, which has been at the forefront of some national movements in educational change, doing intentional work around restorative justice and SEL, freshman </a:t>
            </a:r>
            <a:r>
              <a:rPr lang="en-US" baseline="0" dirty="0" err="1"/>
              <a:t>ontrack</a:t>
            </a:r>
            <a:r>
              <a:rPr lang="en-US" baseline="0" dirty="0"/>
              <a:t>, college and FASFA tracking, instructional improvement, collaboration within schools, and different types of learning networks across schools.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is a school system with a dedicated network of support in the larger community, through nonprofits and foundations.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Chicago’s improvements are happening despite all of the challenges that have been occurring, which personally—speaking for myself--makes me think we many truly courageous, devoted professionals in our schools. This is a district that has shown remarkable improvements in the educational outcomes and experiences of students, making a huge difference in young people’s lives. </a:t>
            </a:r>
            <a:endParaRPr lang="en-US" dirty="0"/>
          </a:p>
          <a:p>
            <a:endParaRPr lang="en-US" dirty="0"/>
          </a:p>
        </p:txBody>
      </p:sp>
      <p:sp>
        <p:nvSpPr>
          <p:cNvPr id="4" name="Slide Number Placeholder 3"/>
          <p:cNvSpPr>
            <a:spLocks noGrp="1"/>
          </p:cNvSpPr>
          <p:nvPr>
            <p:ph type="sldNum" sz="quarter" idx="10"/>
          </p:nvPr>
        </p:nvSpPr>
        <p:spPr/>
        <p:txBody>
          <a:bodyPr/>
          <a:lstStyle/>
          <a:p>
            <a:fld id="{A4749F75-7477-4B9E-B57A-BD341829A787}" type="slidenum">
              <a:rPr lang="en-US" smtClean="0"/>
              <a:t>13</a:t>
            </a:fld>
            <a:endParaRPr lang="en-US"/>
          </a:p>
        </p:txBody>
      </p:sp>
    </p:spTree>
    <p:extLst>
      <p:ext uri="{BB962C8B-B14F-4D97-AF65-F5344CB8AC3E}">
        <p14:creationId xmlns:p14="http://schemas.microsoft.com/office/powerpoint/2010/main" val="2576568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A4749F75-7477-4B9E-B57A-BD341829A787}" type="slidenum">
              <a:rPr lang="en-US" smtClean="0"/>
              <a:t>14</a:t>
            </a:fld>
            <a:endParaRPr lang="en-US"/>
          </a:p>
        </p:txBody>
      </p:sp>
    </p:spTree>
    <p:extLst>
      <p:ext uri="{BB962C8B-B14F-4D97-AF65-F5344CB8AC3E}">
        <p14:creationId xmlns:p14="http://schemas.microsoft.com/office/powerpoint/2010/main" val="2762914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Chicago</a:t>
            </a:r>
            <a:r>
              <a:rPr lang="en-US" baseline="0" dirty="0"/>
              <a:t> has many of the challenges we see across large cities that come with having areas of concentrated poverty and racial segregation, gun violence that is likely increasing exposure to trauma and chronic stress in families in many communities. This past decade has certainly brought a number of extra stresses to Chicago’s schools, with leadership transitions and state budget crises.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easy</a:t>
            </a:r>
            <a:r>
              <a:rPr lang="en-US" baseline="0" dirty="0"/>
              <a:t> to focus on all of the challenges because we really want to fix them. But if you only focus on the challenges you lose sight of what is working. </a:t>
            </a:r>
            <a:r>
              <a:rPr lang="en-US" dirty="0"/>
              <a:t>Paul</a:t>
            </a:r>
            <a:r>
              <a:rPr lang="en-US" baseline="0" dirty="0"/>
              <a:t> &amp; Sean showed that test scores have improved, and are stronger than the gains in many other places. Ultimately, we hope that test score gains lead to better educational attainment, and represent a stronger school experience where students are more engaged in learning and excited about school. </a:t>
            </a:r>
            <a:endParaRPr lang="en-US" dirty="0"/>
          </a:p>
        </p:txBody>
      </p:sp>
      <p:sp>
        <p:nvSpPr>
          <p:cNvPr id="4" name="Slide Number Placeholder 3"/>
          <p:cNvSpPr>
            <a:spLocks noGrp="1"/>
          </p:cNvSpPr>
          <p:nvPr>
            <p:ph type="sldNum" sz="quarter" idx="10"/>
          </p:nvPr>
        </p:nvSpPr>
        <p:spPr/>
        <p:txBody>
          <a:bodyPr/>
          <a:lstStyle/>
          <a:p>
            <a:fld id="{A4749F75-7477-4B9E-B57A-BD341829A787}" type="slidenum">
              <a:rPr lang="en-US" smtClean="0"/>
              <a:t>2</a:t>
            </a:fld>
            <a:endParaRPr lang="en-US"/>
          </a:p>
        </p:txBody>
      </p:sp>
    </p:spTree>
    <p:extLst>
      <p:ext uri="{BB962C8B-B14F-4D97-AF65-F5344CB8AC3E}">
        <p14:creationId xmlns:p14="http://schemas.microsoft.com/office/powerpoint/2010/main" val="3199855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Ten years ago, even students who started high school with strong test scores in Chicago were at risk of failing courses in the ninth grade. </a:t>
            </a:r>
          </a:p>
          <a:p>
            <a:endParaRPr lang="en-US" baseline="0" dirty="0"/>
          </a:p>
          <a:p>
            <a:r>
              <a:rPr lang="en-US" baseline="0" dirty="0"/>
              <a:t>*In 2006 only 61% of freshman finished the year on-track to graduate on time.  That means almost 40% of students failed at least one full-year course in their first year of high school so they didn’t have the credits they needed to be likely to graduate on time. Ten years later, in 2016, the district had a FOT of 88%. This is a leading indicator of high school graduation—so we expect graduation rates to continue to grow, at least until 2020 when the freshmen in 2016 would graduate.</a:t>
            </a:r>
          </a:p>
        </p:txBody>
      </p:sp>
      <p:sp>
        <p:nvSpPr>
          <p:cNvPr id="4" name="Slide Number Placeholder 3"/>
          <p:cNvSpPr>
            <a:spLocks noGrp="1"/>
          </p:cNvSpPr>
          <p:nvPr>
            <p:ph type="sldNum" sz="quarter" idx="10"/>
          </p:nvPr>
        </p:nvSpPr>
        <p:spPr/>
        <p:txBody>
          <a:bodyPr/>
          <a:lstStyle/>
          <a:p>
            <a:fld id="{A4749F75-7477-4B9E-B57A-BD341829A787}" type="slidenum">
              <a:rPr lang="en-US" smtClean="0"/>
              <a:t>3</a:t>
            </a:fld>
            <a:endParaRPr lang="en-US"/>
          </a:p>
        </p:txBody>
      </p:sp>
    </p:spTree>
    <p:extLst>
      <p:ext uri="{BB962C8B-B14F-4D97-AF65-F5344CB8AC3E}">
        <p14:creationId xmlns:p14="http://schemas.microsoft.com/office/powerpoint/2010/main" val="1472573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Improvements in high school graduation rates tend to follow improvements in </a:t>
            </a:r>
            <a:r>
              <a:rPr lang="en-US" baseline="0" dirty="0" err="1"/>
              <a:t>ontrack</a:t>
            </a:r>
            <a:r>
              <a:rPr lang="en-US" baseline="0" dirty="0"/>
              <a:t> rates by 4 years, as students need four years to move from ninth graders to graduates. But over the last 10 years, we’ve seen graduation rates rise 17 percentage points, from 2006 to 2016. These improvements have been driven by non-charter, non-selective schools. Many neighborhood high schools have shown dramatic improvements in graduation rates. </a:t>
            </a:r>
          </a:p>
        </p:txBody>
      </p:sp>
      <p:sp>
        <p:nvSpPr>
          <p:cNvPr id="4" name="Slide Number Placeholder 3"/>
          <p:cNvSpPr>
            <a:spLocks noGrp="1"/>
          </p:cNvSpPr>
          <p:nvPr>
            <p:ph type="sldNum" sz="quarter" idx="10"/>
          </p:nvPr>
        </p:nvSpPr>
        <p:spPr/>
        <p:txBody>
          <a:bodyPr/>
          <a:lstStyle/>
          <a:p>
            <a:fld id="{A4749F75-7477-4B9E-B57A-BD341829A787}" type="slidenum">
              <a:rPr lang="en-US" smtClean="0"/>
              <a:t>4</a:t>
            </a:fld>
            <a:endParaRPr lang="en-US"/>
          </a:p>
        </p:txBody>
      </p:sp>
    </p:spTree>
    <p:extLst>
      <p:ext uri="{BB962C8B-B14F-4D97-AF65-F5344CB8AC3E}">
        <p14:creationId xmlns:p14="http://schemas.microsoft.com/office/powerpoint/2010/main" val="3674946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Graduation rates have been increasing across the country. Faster growth in Chicago than the nation overall.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improvements have not always been equitable. Graduation rates improved first among white and Asian students—who started out with higher graduation rates, then Latino students, and started improving last with African American students who started out furthest behind—so at first equity got worse as graduation rates improved. In the most recent years, though, the groups that showed the biggest improvements have been Black and Latino young men—which were the groups that were furthest behind—so we have now been seeing improvements in equity while overall graduation rates continue to rise.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Sometimes people are afraid that students who dropped out are miscoded as transfers. But transfer rates haven’t changed that much, and even declined in a number of the years with the most growth in graduation rates. That doesn’t explain the improvements.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There also are concerns that students are increasingly graduating from alternative schools, instead of regular ones—alternative schools meet the state of IL grad requirements, but not necessarily CPS requirements, which are much harder. The rates shown here are calculated by the Consortium, and we only include regular diplomas, not diplomas from alternative schools, so that is not part of the explanation here. We count alternative school diplomas and GEDs as non-graduates—part of the 26% not graduating in four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2006, the vast majority of </a:t>
            </a:r>
            <a:r>
              <a:rPr lang="en-US" baseline="0" dirty="0" err="1"/>
              <a:t>nongraduates</a:t>
            </a:r>
            <a:r>
              <a:rPr lang="en-US" baseline="0" dirty="0"/>
              <a:t> were dropouts. In recent years, half of the non-graduates have actually been alternative school/GED recipients or students still in school—which is a big change. Actual dropout rates are a third of what they once were, as a larger percentage of students counted as </a:t>
            </a:r>
            <a:r>
              <a:rPr lang="en-US" baseline="0" dirty="0" err="1"/>
              <a:t>nongraduates</a:t>
            </a:r>
            <a:r>
              <a:rPr lang="en-US" baseline="0" dirty="0"/>
              <a:t> actually are students who get some type of credential. </a:t>
            </a:r>
            <a:endParaRPr lang="en-US" dirty="0"/>
          </a:p>
          <a:p>
            <a:endParaRPr lang="en-US" dirty="0"/>
          </a:p>
        </p:txBody>
      </p:sp>
      <p:sp>
        <p:nvSpPr>
          <p:cNvPr id="4" name="Slide Number Placeholder 3"/>
          <p:cNvSpPr>
            <a:spLocks noGrp="1"/>
          </p:cNvSpPr>
          <p:nvPr>
            <p:ph type="sldNum" sz="quarter" idx="10"/>
          </p:nvPr>
        </p:nvSpPr>
        <p:spPr/>
        <p:txBody>
          <a:bodyPr/>
          <a:lstStyle/>
          <a:p>
            <a:fld id="{A4749F75-7477-4B9E-B57A-BD341829A787}" type="slidenum">
              <a:rPr lang="en-US" smtClean="0"/>
              <a:t>5</a:t>
            </a:fld>
            <a:endParaRPr lang="en-US"/>
          </a:p>
        </p:txBody>
      </p:sp>
    </p:spTree>
    <p:extLst>
      <p:ext uri="{BB962C8B-B14F-4D97-AF65-F5344CB8AC3E}">
        <p14:creationId xmlns:p14="http://schemas.microsoft.com/office/powerpoint/2010/main" val="68827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Returning again to this figure. Sometimes I hear people worry that if schools start graduating more students, the quality of the diploma will decline.  So let’s look at college outcomes to see if students are still as likely to go to college as they were in the past.</a:t>
            </a:r>
          </a:p>
        </p:txBody>
      </p:sp>
      <p:sp>
        <p:nvSpPr>
          <p:cNvPr id="4" name="Slide Number Placeholder 3"/>
          <p:cNvSpPr>
            <a:spLocks noGrp="1"/>
          </p:cNvSpPr>
          <p:nvPr>
            <p:ph type="sldNum" sz="quarter" idx="10"/>
          </p:nvPr>
        </p:nvSpPr>
        <p:spPr/>
        <p:txBody>
          <a:bodyPr/>
          <a:lstStyle/>
          <a:p>
            <a:fld id="{A4749F75-7477-4B9E-B57A-BD341829A787}" type="slidenum">
              <a:rPr lang="en-US" smtClean="0"/>
              <a:t>6</a:t>
            </a:fld>
            <a:endParaRPr lang="en-US"/>
          </a:p>
        </p:txBody>
      </p:sp>
    </p:spTree>
    <p:extLst>
      <p:ext uri="{BB962C8B-B14F-4D97-AF65-F5344CB8AC3E}">
        <p14:creationId xmlns:p14="http://schemas.microsoft.com/office/powerpoint/2010/main" val="1594058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more students are graduating high school, and among those graduates,</a:t>
            </a:r>
            <a:r>
              <a:rPr lang="en-US" baseline="0" dirty="0"/>
              <a:t> a larger percentage </a:t>
            </a:r>
            <a:r>
              <a:rPr lang="en-US" dirty="0"/>
              <a:t>are enrolling in college than in the past. Among</a:t>
            </a:r>
            <a:r>
              <a:rPr lang="en-US" baseline="0" dirty="0"/>
              <a:t> CPS graduates, 2-year college enrollment rates have increased by three percentage points, and 4-year college enrollment rates have increased by 11 percentage points, to 44% of graduates. </a:t>
            </a:r>
            <a:r>
              <a:rPr lang="en-US" dirty="0"/>
              <a:t>These are rates of immediate college enrollment upon</a:t>
            </a:r>
            <a:r>
              <a:rPr lang="en-US" baseline="0" dirty="0"/>
              <a:t> graduating. The four-year college enrollment rate is on-par with the national average, even though CPS is an 85% low-income district and we know finances play a major part in college enrollment.</a:t>
            </a:r>
            <a:endParaRPr lang="en-US" dirty="0"/>
          </a:p>
        </p:txBody>
      </p:sp>
      <p:sp>
        <p:nvSpPr>
          <p:cNvPr id="4" name="Slide Number Placeholder 3"/>
          <p:cNvSpPr>
            <a:spLocks noGrp="1"/>
          </p:cNvSpPr>
          <p:nvPr>
            <p:ph type="sldNum" sz="quarter" idx="10"/>
          </p:nvPr>
        </p:nvSpPr>
        <p:spPr/>
        <p:txBody>
          <a:bodyPr/>
          <a:lstStyle/>
          <a:p>
            <a:fld id="{A4749F75-7477-4B9E-B57A-BD341829A787}" type="slidenum">
              <a:rPr lang="en-US" smtClean="0"/>
              <a:t>7</a:t>
            </a:fld>
            <a:endParaRPr lang="en-US"/>
          </a:p>
        </p:txBody>
      </p:sp>
    </p:spTree>
    <p:extLst>
      <p:ext uri="{BB962C8B-B14F-4D97-AF65-F5344CB8AC3E}">
        <p14:creationId xmlns:p14="http://schemas.microsoft.com/office/powerpoint/2010/main" val="961512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It u</a:t>
            </a:r>
            <a:r>
              <a:rPr lang="en-US" dirty="0"/>
              <a:t>sed to be</a:t>
            </a:r>
            <a:r>
              <a:rPr lang="en-US" baseline="0" dirty="0"/>
              <a:t> more students did not enroll in college immediately after high school than did. Now graduates are much more likely to enroll in college immediately after high school than not enroll in college, by almost 2-1. </a:t>
            </a:r>
            <a:r>
              <a:rPr lang="en-US" dirty="0"/>
              <a:t>B</a:t>
            </a:r>
            <a:r>
              <a:rPr lang="en-US" baseline="0" dirty="0"/>
              <a:t>ecause </a:t>
            </a:r>
            <a:r>
              <a:rPr lang="en-US" baseline="0" dirty="0" err="1"/>
              <a:t>hs</a:t>
            </a:r>
            <a:r>
              <a:rPr lang="en-US" baseline="0" dirty="0"/>
              <a:t> graduation rates have increased, there are many more students who could potentially enroll in an extra 4,000-some students in 2016 than in 2006. So its an increase on top of an increase. Now 5,000 more students are enrolling in college immediately after high school each year.</a:t>
            </a:r>
          </a:p>
          <a:p>
            <a:endParaRPr lang="en-US" baseline="0" dirty="0"/>
          </a:p>
        </p:txBody>
      </p:sp>
      <p:sp>
        <p:nvSpPr>
          <p:cNvPr id="4" name="Slide Number Placeholder 3"/>
          <p:cNvSpPr>
            <a:spLocks noGrp="1"/>
          </p:cNvSpPr>
          <p:nvPr>
            <p:ph type="sldNum" sz="quarter" idx="10"/>
          </p:nvPr>
        </p:nvSpPr>
        <p:spPr/>
        <p:txBody>
          <a:bodyPr/>
          <a:lstStyle/>
          <a:p>
            <a:fld id="{A4749F75-7477-4B9E-B57A-BD341829A787}" type="slidenum">
              <a:rPr lang="en-US" smtClean="0"/>
              <a:t>8</a:t>
            </a:fld>
            <a:endParaRPr lang="en-US"/>
          </a:p>
        </p:txBody>
      </p:sp>
    </p:spTree>
    <p:extLst>
      <p:ext uri="{BB962C8B-B14F-4D97-AF65-F5344CB8AC3E}">
        <p14:creationId xmlns:p14="http://schemas.microsoft.com/office/powerpoint/2010/main" val="243149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more students are graduating</a:t>
            </a:r>
            <a:r>
              <a:rPr lang="en-US" baseline="0" dirty="0"/>
              <a:t> high school and </a:t>
            </a:r>
            <a:r>
              <a:rPr lang="en-US" dirty="0"/>
              <a:t>entering college, and those students who go to college</a:t>
            </a:r>
            <a:r>
              <a:rPr lang="en-US" baseline="0" dirty="0"/>
              <a:t> </a:t>
            </a:r>
            <a:r>
              <a:rPr lang="en-US" dirty="0"/>
              <a:t> are actually slightly</a:t>
            </a:r>
            <a:r>
              <a:rPr lang="en-US" baseline="0" dirty="0"/>
              <a:t> more likely to graduate than they were in the past. So there are gains on top of gains. Each of these steps accumulate on the other. I should note, that while there have been improvements in postsecondary outcomes among all racial-ethnic groups, and among both boys and girls, the increases have been larger among girls than among boys. So rates are up for all students, but there is more inequity in outcomes by gender. </a:t>
            </a:r>
          </a:p>
          <a:p>
            <a:endParaRPr lang="en-US" baseline="0" dirty="0"/>
          </a:p>
          <a:p>
            <a:r>
              <a:rPr lang="en-US" baseline="0" dirty="0"/>
              <a:t>These increases in postsecondary outcomes correspond with higher academic achievement among graduates. </a:t>
            </a:r>
            <a:endParaRPr lang="en-US" dirty="0"/>
          </a:p>
        </p:txBody>
      </p:sp>
      <p:sp>
        <p:nvSpPr>
          <p:cNvPr id="4" name="Slide Number Placeholder 3"/>
          <p:cNvSpPr>
            <a:spLocks noGrp="1"/>
          </p:cNvSpPr>
          <p:nvPr>
            <p:ph type="sldNum" sz="quarter" idx="10"/>
          </p:nvPr>
        </p:nvSpPr>
        <p:spPr/>
        <p:txBody>
          <a:bodyPr/>
          <a:lstStyle/>
          <a:p>
            <a:fld id="{A4749F75-7477-4B9E-B57A-BD341829A787}" type="slidenum">
              <a:rPr lang="en-US" smtClean="0"/>
              <a:t>9</a:t>
            </a:fld>
            <a:endParaRPr lang="en-US"/>
          </a:p>
        </p:txBody>
      </p:sp>
    </p:spTree>
    <p:extLst>
      <p:ext uri="{BB962C8B-B14F-4D97-AF65-F5344CB8AC3E}">
        <p14:creationId xmlns:p14="http://schemas.microsoft.com/office/powerpoint/2010/main" val="16419811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UChicagoConsortium_2015_COVER">
    <p:spTree>
      <p:nvGrpSpPr>
        <p:cNvPr id="1" name=""/>
        <p:cNvGrpSpPr/>
        <p:nvPr/>
      </p:nvGrpSpPr>
      <p:grpSpPr>
        <a:xfrm>
          <a:off x="0" y="0"/>
          <a:ext cx="0" cy="0"/>
          <a:chOff x="0" y="0"/>
          <a:chExt cx="0" cy="0"/>
        </a:xfrm>
      </p:grpSpPr>
      <p:sp>
        <p:nvSpPr>
          <p:cNvPr id="3" name="Rectangle 2"/>
          <p:cNvSpPr/>
          <p:nvPr/>
        </p:nvSpPr>
        <p:spPr>
          <a:xfrm>
            <a:off x="0" y="-152400"/>
            <a:ext cx="9220200" cy="7086600"/>
          </a:xfrm>
          <a:prstGeom prst="rect">
            <a:avLst/>
          </a:prstGeom>
          <a:gradFill flip="none" rotWithShape="1">
            <a:gsLst>
              <a:gs pos="0">
                <a:srgbClr val="800000"/>
              </a:gs>
              <a:gs pos="100000">
                <a:srgbClr val="3F0000"/>
              </a:gs>
            </a:gsLst>
            <a:lin ang="5700000" scaled="0"/>
            <a:tileRect/>
          </a:gra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 name="TextBox 5"/>
          <p:cNvSpPr txBox="1"/>
          <p:nvPr/>
        </p:nvSpPr>
        <p:spPr>
          <a:xfrm>
            <a:off x="11194143" y="4390571"/>
            <a:ext cx="184666" cy="369332"/>
          </a:xfrm>
          <a:prstGeom prst="rect">
            <a:avLst/>
          </a:prstGeom>
          <a:noFill/>
        </p:spPr>
        <p:txBody>
          <a:bodyPr wrap="none" rtlCol="0">
            <a:spAutoFit/>
          </a:bodyPr>
          <a:lstStyle/>
          <a:p>
            <a:endParaRPr lang="en-US" dirty="0"/>
          </a:p>
        </p:txBody>
      </p:sp>
      <p:pic>
        <p:nvPicPr>
          <p:cNvPr id="2" name="Picture 1" descr="UChicago_CONSORTIUM_RGB_Lateral_Fullname_REVERSED.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971800"/>
            <a:ext cx="8093569" cy="990600"/>
          </a:xfrm>
          <a:prstGeom prst="rect">
            <a:avLst/>
          </a:prstGeom>
        </p:spPr>
      </p:pic>
      <p:sp>
        <p:nvSpPr>
          <p:cNvPr id="5" name="Rectangle 4"/>
          <p:cNvSpPr/>
          <p:nvPr userDrawn="1"/>
        </p:nvSpPr>
        <p:spPr>
          <a:xfrm>
            <a:off x="0" y="-152400"/>
            <a:ext cx="9220200" cy="7086600"/>
          </a:xfrm>
          <a:prstGeom prst="rect">
            <a:avLst/>
          </a:prstGeom>
          <a:gradFill flip="none" rotWithShape="1">
            <a:gsLst>
              <a:gs pos="0">
                <a:srgbClr val="800000"/>
              </a:gs>
              <a:gs pos="100000">
                <a:srgbClr val="3F0000"/>
              </a:gs>
            </a:gsLst>
            <a:lin ang="5700000" scaled="0"/>
            <a:tileRect/>
          </a:gra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TextBox 6"/>
          <p:cNvSpPr txBox="1"/>
          <p:nvPr userDrawn="1"/>
        </p:nvSpPr>
        <p:spPr>
          <a:xfrm>
            <a:off x="11194143" y="4390571"/>
            <a:ext cx="184666" cy="369332"/>
          </a:xfrm>
          <a:prstGeom prst="rect">
            <a:avLst/>
          </a:prstGeom>
          <a:noFill/>
        </p:spPr>
        <p:txBody>
          <a:bodyPr wrap="none" rtlCol="0">
            <a:spAutoFit/>
          </a:bodyPr>
          <a:lstStyle/>
          <a:p>
            <a:endParaRPr lang="en-US" dirty="0"/>
          </a:p>
        </p:txBody>
      </p:sp>
      <p:pic>
        <p:nvPicPr>
          <p:cNvPr id="8" name="Picture 7" descr="UChicago_CONSORTIUM_RGB_Lateral_Fullname_REVERSE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2971800"/>
            <a:ext cx="8093569" cy="990600"/>
          </a:xfrm>
          <a:prstGeom prst="rect">
            <a:avLst/>
          </a:prstGeom>
        </p:spPr>
      </p:pic>
    </p:spTree>
    <p:extLst>
      <p:ext uri="{BB962C8B-B14F-4D97-AF65-F5344CB8AC3E}">
        <p14:creationId xmlns:p14="http://schemas.microsoft.com/office/powerpoint/2010/main" val="1262288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9_CCSR photo slide">
    <p:spTree>
      <p:nvGrpSpPr>
        <p:cNvPr id="1" name=""/>
        <p:cNvGrpSpPr/>
        <p:nvPr/>
      </p:nvGrpSpPr>
      <p:grpSpPr>
        <a:xfrm>
          <a:off x="0" y="0"/>
          <a:ext cx="0" cy="0"/>
          <a:chOff x="0" y="0"/>
          <a:chExt cx="0" cy="0"/>
        </a:xfrm>
      </p:grpSpPr>
      <p:pic>
        <p:nvPicPr>
          <p:cNvPr id="4" name="Picture 3" descr="3660371601_21f4b4b15b_oEDITED3.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70071"/>
            <a:ext cx="9144000" cy="1839310"/>
          </a:xfrm>
          <a:prstGeom prst="rect">
            <a:avLst/>
          </a:prstGeom>
        </p:spPr>
      </p:pic>
      <p:sp>
        <p:nvSpPr>
          <p:cNvPr id="7" name="Title 1"/>
          <p:cNvSpPr>
            <a:spLocks noGrp="1"/>
          </p:cNvSpPr>
          <p:nvPr>
            <p:ph type="title"/>
          </p:nvPr>
        </p:nvSpPr>
        <p:spPr>
          <a:xfrm>
            <a:off x="314303" y="2026518"/>
            <a:ext cx="6320692" cy="799228"/>
          </a:xfrm>
          <a:prstGeom prst="rect">
            <a:avLst/>
          </a:prstGeom>
          <a:ln>
            <a:noFill/>
          </a:ln>
        </p:spPr>
        <p:txBody>
          <a:bodyPr lIns="0" tIns="0" rIns="0" bIns="0"/>
          <a:lstStyle>
            <a:lvl1pPr algn="l">
              <a:defRPr sz="3600" b="0" i="0">
                <a:solidFill>
                  <a:schemeClr val="tx1">
                    <a:lumMod val="50000"/>
                  </a:schemeClr>
                </a:solidFill>
                <a:latin typeface="Helvetica Neue Light"/>
                <a:cs typeface="Helvetica Neue Light"/>
              </a:defRPr>
            </a:lvl1pPr>
          </a:lstStyle>
          <a:p>
            <a:r>
              <a:rPr lang="en-US"/>
              <a:t>Click to edit Master title style</a:t>
            </a:r>
            <a:endParaRPr lang="en-US" dirty="0"/>
          </a:p>
        </p:txBody>
      </p:sp>
      <p:sp>
        <p:nvSpPr>
          <p:cNvPr id="8" name="Text Placeholder 7"/>
          <p:cNvSpPr>
            <a:spLocks noGrp="1"/>
          </p:cNvSpPr>
          <p:nvPr>
            <p:ph type="body" sz="quarter" idx="10"/>
          </p:nvPr>
        </p:nvSpPr>
        <p:spPr>
          <a:xfrm>
            <a:off x="314325" y="2933700"/>
            <a:ext cx="8426450" cy="3284538"/>
          </a:xfrm>
          <a:prstGeom prst="rect">
            <a:avLst/>
          </a:prstGeom>
        </p:spPr>
        <p:txBody>
          <a:bodyPr vert="horz" lIns="0" tIns="0" rIns="0" bIns="0"/>
          <a:lstStyle>
            <a:lvl1pPr marL="342900" indent="-342900">
              <a:buFont typeface="Wingdings" charset="2"/>
              <a:buChar char="§"/>
              <a:defRPr sz="2400" baseline="0">
                <a:solidFill>
                  <a:schemeClr val="tx1">
                    <a:lumMod val="50000"/>
                  </a:schemeClr>
                </a:solidFill>
                <a:latin typeface="Helvetica Neue Light"/>
              </a:defRPr>
            </a:lvl1pPr>
            <a:lvl2pPr marL="649224" indent="-285750">
              <a:buFont typeface="Lucida Grande"/>
              <a:buChar char="-"/>
              <a:defRPr sz="2400" baseline="0">
                <a:solidFill>
                  <a:schemeClr val="tx1">
                    <a:lumMod val="50000"/>
                  </a:schemeClr>
                </a:solidFill>
                <a:latin typeface="Helvetica Neue Ligh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05545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8_CCSR photo slide">
    <p:spTree>
      <p:nvGrpSpPr>
        <p:cNvPr id="1" name=""/>
        <p:cNvGrpSpPr/>
        <p:nvPr/>
      </p:nvGrpSpPr>
      <p:grpSpPr>
        <a:xfrm>
          <a:off x="0" y="0"/>
          <a:ext cx="0" cy="0"/>
          <a:chOff x="0" y="0"/>
          <a:chExt cx="0" cy="0"/>
        </a:xfrm>
      </p:grpSpPr>
      <p:pic>
        <p:nvPicPr>
          <p:cNvPr id="2" name="Picture 1" descr="5300783164_ec97951bf9_b.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8385"/>
            <a:ext cx="9144000" cy="1855665"/>
          </a:xfrm>
          <a:prstGeom prst="rect">
            <a:avLst/>
          </a:prstGeom>
        </p:spPr>
      </p:pic>
      <p:sp>
        <p:nvSpPr>
          <p:cNvPr id="6" name="Title 1"/>
          <p:cNvSpPr>
            <a:spLocks noGrp="1"/>
          </p:cNvSpPr>
          <p:nvPr>
            <p:ph type="title"/>
          </p:nvPr>
        </p:nvSpPr>
        <p:spPr>
          <a:xfrm>
            <a:off x="314303" y="2026518"/>
            <a:ext cx="6320692" cy="799228"/>
          </a:xfrm>
          <a:prstGeom prst="rect">
            <a:avLst/>
          </a:prstGeom>
          <a:ln>
            <a:noFill/>
          </a:ln>
        </p:spPr>
        <p:txBody>
          <a:bodyPr lIns="0" tIns="0" rIns="0" bIns="0"/>
          <a:lstStyle>
            <a:lvl1pPr algn="l">
              <a:defRPr sz="3600" b="0" i="0">
                <a:solidFill>
                  <a:schemeClr val="tx1">
                    <a:lumMod val="50000"/>
                  </a:schemeClr>
                </a:solidFill>
                <a:latin typeface="Helvetica Neue Light"/>
                <a:cs typeface="Helvetica Neue Light"/>
              </a:defRPr>
            </a:lvl1pPr>
          </a:lstStyle>
          <a:p>
            <a:r>
              <a:rPr lang="en-US"/>
              <a:t>Click to edit Master title style</a:t>
            </a:r>
            <a:endParaRPr lang="en-US" dirty="0"/>
          </a:p>
        </p:txBody>
      </p:sp>
      <p:sp>
        <p:nvSpPr>
          <p:cNvPr id="7" name="Text Placeholder 7"/>
          <p:cNvSpPr>
            <a:spLocks noGrp="1"/>
          </p:cNvSpPr>
          <p:nvPr>
            <p:ph type="body" sz="quarter" idx="10"/>
          </p:nvPr>
        </p:nvSpPr>
        <p:spPr>
          <a:xfrm>
            <a:off x="314325" y="2933700"/>
            <a:ext cx="8426450" cy="3284538"/>
          </a:xfrm>
          <a:prstGeom prst="rect">
            <a:avLst/>
          </a:prstGeom>
        </p:spPr>
        <p:txBody>
          <a:bodyPr vert="horz" lIns="0" tIns="0" rIns="0" bIns="0"/>
          <a:lstStyle>
            <a:lvl1pPr marL="342900" indent="-342900">
              <a:buFont typeface="Wingdings" charset="2"/>
              <a:buChar char="§"/>
              <a:defRPr sz="2400" baseline="0">
                <a:solidFill>
                  <a:schemeClr val="tx1">
                    <a:lumMod val="50000"/>
                  </a:schemeClr>
                </a:solidFill>
                <a:latin typeface="Helvetica Neue Light"/>
              </a:defRPr>
            </a:lvl1pPr>
            <a:lvl2pPr marL="649224" indent="-285750">
              <a:buFont typeface="Lucida Grande"/>
              <a:buChar char="-"/>
              <a:defRPr sz="2400" baseline="0">
                <a:solidFill>
                  <a:schemeClr val="tx1">
                    <a:lumMod val="50000"/>
                  </a:schemeClr>
                </a:solidFill>
                <a:latin typeface="Helvetica Neue Ligh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2556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CCSR photo slide">
    <p:spTree>
      <p:nvGrpSpPr>
        <p:cNvPr id="1" name=""/>
        <p:cNvGrpSpPr/>
        <p:nvPr/>
      </p:nvGrpSpPr>
      <p:grpSpPr>
        <a:xfrm>
          <a:off x="0" y="0"/>
          <a:ext cx="0" cy="0"/>
          <a:chOff x="0" y="0"/>
          <a:chExt cx="0" cy="0"/>
        </a:xfrm>
      </p:grpSpPr>
      <p:pic>
        <p:nvPicPr>
          <p:cNvPr id="3" name="Picture 2" descr="3660377439_4bef7550e0_b.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8880"/>
            <a:ext cx="9144000" cy="1847883"/>
          </a:xfrm>
          <a:prstGeom prst="rect">
            <a:avLst/>
          </a:prstGeom>
        </p:spPr>
      </p:pic>
      <p:sp>
        <p:nvSpPr>
          <p:cNvPr id="7" name="Title 1"/>
          <p:cNvSpPr>
            <a:spLocks noGrp="1"/>
          </p:cNvSpPr>
          <p:nvPr>
            <p:ph type="title"/>
          </p:nvPr>
        </p:nvSpPr>
        <p:spPr>
          <a:xfrm>
            <a:off x="314303" y="2026518"/>
            <a:ext cx="6320692" cy="799228"/>
          </a:xfrm>
          <a:prstGeom prst="rect">
            <a:avLst/>
          </a:prstGeom>
          <a:ln>
            <a:noFill/>
          </a:ln>
        </p:spPr>
        <p:txBody>
          <a:bodyPr lIns="0" tIns="0" rIns="0" bIns="0"/>
          <a:lstStyle>
            <a:lvl1pPr algn="l">
              <a:defRPr sz="3600" b="0" i="0">
                <a:solidFill>
                  <a:schemeClr val="tx1">
                    <a:lumMod val="50000"/>
                  </a:schemeClr>
                </a:solidFill>
                <a:latin typeface="Helvetica Neue Light"/>
                <a:cs typeface="Helvetica Neue Light"/>
              </a:defRPr>
            </a:lvl1pPr>
          </a:lstStyle>
          <a:p>
            <a:r>
              <a:rPr lang="en-US"/>
              <a:t>Click to edit Master title style</a:t>
            </a:r>
            <a:endParaRPr lang="en-US" dirty="0"/>
          </a:p>
        </p:txBody>
      </p:sp>
      <p:sp>
        <p:nvSpPr>
          <p:cNvPr id="8" name="Text Placeholder 7"/>
          <p:cNvSpPr>
            <a:spLocks noGrp="1"/>
          </p:cNvSpPr>
          <p:nvPr>
            <p:ph type="body" sz="quarter" idx="10"/>
          </p:nvPr>
        </p:nvSpPr>
        <p:spPr>
          <a:xfrm>
            <a:off x="314325" y="2933700"/>
            <a:ext cx="8426450" cy="3284538"/>
          </a:xfrm>
          <a:prstGeom prst="rect">
            <a:avLst/>
          </a:prstGeom>
        </p:spPr>
        <p:txBody>
          <a:bodyPr vert="horz" lIns="0" tIns="0" rIns="0" bIns="0"/>
          <a:lstStyle>
            <a:lvl1pPr marL="342900" indent="-342900">
              <a:buFont typeface="Wingdings" charset="2"/>
              <a:buChar char="§"/>
              <a:defRPr sz="2400" baseline="0">
                <a:solidFill>
                  <a:schemeClr val="tx1">
                    <a:lumMod val="50000"/>
                  </a:schemeClr>
                </a:solidFill>
                <a:latin typeface="Helvetica Neue Light"/>
              </a:defRPr>
            </a:lvl1pPr>
            <a:lvl2pPr marL="649224" indent="-285750">
              <a:buFont typeface="Lucida Grande"/>
              <a:buChar char="-"/>
              <a:defRPr sz="2400" baseline="0">
                <a:solidFill>
                  <a:schemeClr val="tx1">
                    <a:lumMod val="50000"/>
                  </a:schemeClr>
                </a:solidFill>
                <a:latin typeface="Helvetica Neue Ligh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50237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CCSR photo slide">
    <p:spTree>
      <p:nvGrpSpPr>
        <p:cNvPr id="1" name=""/>
        <p:cNvGrpSpPr/>
        <p:nvPr/>
      </p:nvGrpSpPr>
      <p:grpSpPr>
        <a:xfrm>
          <a:off x="0" y="0"/>
          <a:ext cx="0" cy="0"/>
          <a:chOff x="0" y="0"/>
          <a:chExt cx="0" cy="0"/>
        </a:xfrm>
      </p:grpSpPr>
      <p:pic>
        <p:nvPicPr>
          <p:cNvPr id="5" name="Picture 4" descr="3660371553_bb9e5f8e36_oEDITED3.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70072"/>
            <a:ext cx="9144000" cy="1830549"/>
          </a:xfrm>
          <a:prstGeom prst="rect">
            <a:avLst/>
          </a:prstGeom>
        </p:spPr>
      </p:pic>
      <p:sp>
        <p:nvSpPr>
          <p:cNvPr id="8" name="Title 1"/>
          <p:cNvSpPr>
            <a:spLocks noGrp="1"/>
          </p:cNvSpPr>
          <p:nvPr>
            <p:ph type="title"/>
          </p:nvPr>
        </p:nvSpPr>
        <p:spPr>
          <a:xfrm>
            <a:off x="314303" y="2026518"/>
            <a:ext cx="6320692" cy="799228"/>
          </a:xfrm>
          <a:prstGeom prst="rect">
            <a:avLst/>
          </a:prstGeom>
          <a:ln>
            <a:noFill/>
          </a:ln>
        </p:spPr>
        <p:txBody>
          <a:bodyPr lIns="0" tIns="0" rIns="0" bIns="0"/>
          <a:lstStyle>
            <a:lvl1pPr algn="l">
              <a:defRPr sz="3600" b="0" i="0">
                <a:solidFill>
                  <a:schemeClr val="tx1">
                    <a:lumMod val="50000"/>
                  </a:schemeClr>
                </a:solidFill>
                <a:latin typeface="Helvetica Neue Light"/>
                <a:cs typeface="Helvetica Neue Light"/>
              </a:defRPr>
            </a:lvl1pPr>
          </a:lstStyle>
          <a:p>
            <a:r>
              <a:rPr lang="en-US"/>
              <a:t>Click to edit Master title style</a:t>
            </a:r>
            <a:endParaRPr lang="en-US" dirty="0"/>
          </a:p>
        </p:txBody>
      </p:sp>
      <p:sp>
        <p:nvSpPr>
          <p:cNvPr id="9" name="Text Placeholder 7"/>
          <p:cNvSpPr>
            <a:spLocks noGrp="1"/>
          </p:cNvSpPr>
          <p:nvPr>
            <p:ph type="body" sz="quarter" idx="10"/>
          </p:nvPr>
        </p:nvSpPr>
        <p:spPr>
          <a:xfrm>
            <a:off x="314325" y="2933700"/>
            <a:ext cx="8426450" cy="3284538"/>
          </a:xfrm>
          <a:prstGeom prst="rect">
            <a:avLst/>
          </a:prstGeom>
        </p:spPr>
        <p:txBody>
          <a:bodyPr vert="horz" lIns="0" tIns="0" rIns="0" bIns="0"/>
          <a:lstStyle>
            <a:lvl1pPr marL="342900" indent="-342900">
              <a:buFont typeface="Wingdings" charset="2"/>
              <a:buChar char="§"/>
              <a:defRPr sz="2400" baseline="0">
                <a:solidFill>
                  <a:schemeClr val="tx1">
                    <a:lumMod val="50000"/>
                  </a:schemeClr>
                </a:solidFill>
                <a:latin typeface="Helvetica Neue Light"/>
              </a:defRPr>
            </a:lvl1pPr>
            <a:lvl2pPr marL="649224" indent="-285750">
              <a:buFont typeface="Lucida Grande"/>
              <a:buChar char="-"/>
              <a:defRPr sz="2400" baseline="0">
                <a:solidFill>
                  <a:schemeClr val="tx1">
                    <a:lumMod val="50000"/>
                  </a:schemeClr>
                </a:solidFill>
                <a:latin typeface="Helvetica Neue Ligh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43646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CSR bullet slide">
    <p:spTree>
      <p:nvGrpSpPr>
        <p:cNvPr id="1" name=""/>
        <p:cNvGrpSpPr/>
        <p:nvPr/>
      </p:nvGrpSpPr>
      <p:grpSpPr>
        <a:xfrm>
          <a:off x="0" y="0"/>
          <a:ext cx="0" cy="0"/>
          <a:chOff x="0" y="0"/>
          <a:chExt cx="0" cy="0"/>
        </a:xfrm>
      </p:grpSpPr>
      <p:sp>
        <p:nvSpPr>
          <p:cNvPr id="6" name="Text Placeholder 7"/>
          <p:cNvSpPr>
            <a:spLocks noGrp="1"/>
          </p:cNvSpPr>
          <p:nvPr>
            <p:ph type="body" sz="quarter" idx="10"/>
          </p:nvPr>
        </p:nvSpPr>
        <p:spPr>
          <a:xfrm>
            <a:off x="390248" y="1786759"/>
            <a:ext cx="8412162" cy="3906345"/>
          </a:xfrm>
          <a:prstGeom prst="rect">
            <a:avLst/>
          </a:prstGeom>
        </p:spPr>
        <p:txBody>
          <a:bodyPr vert="horz" lIns="0" tIns="0" rIns="0" bIns="0"/>
          <a:lstStyle>
            <a:lvl1pPr marL="342900" indent="-342900">
              <a:buFont typeface="Wingdings" charset="2"/>
              <a:buChar char="§"/>
              <a:defRPr sz="2400" baseline="0">
                <a:solidFill>
                  <a:schemeClr val="tx1">
                    <a:lumMod val="50000"/>
                  </a:schemeClr>
                </a:solidFill>
                <a:latin typeface="Helvetica Neue Light"/>
              </a:defRPr>
            </a:lvl1pPr>
            <a:lvl2pPr marL="649224" indent="-285750">
              <a:buFont typeface="Lucida Grande"/>
              <a:buChar char="-"/>
              <a:defRPr sz="2400" baseline="0">
                <a:solidFill>
                  <a:schemeClr val="tx1">
                    <a:lumMod val="50000"/>
                  </a:schemeClr>
                </a:solidFill>
                <a:latin typeface="Helvetica Neue Light"/>
              </a:defRPr>
            </a:lvl2pPr>
          </a:lstStyle>
          <a:p>
            <a:pPr lvl="0"/>
            <a:r>
              <a:rPr lang="en-US"/>
              <a:t>Click to edit Master text styles</a:t>
            </a:r>
          </a:p>
          <a:p>
            <a:pPr lvl="1"/>
            <a:r>
              <a:rPr lang="en-US"/>
              <a:t>Second level</a:t>
            </a:r>
          </a:p>
        </p:txBody>
      </p:sp>
      <p:sp>
        <p:nvSpPr>
          <p:cNvPr id="7" name="Title 1"/>
          <p:cNvSpPr>
            <a:spLocks noGrp="1"/>
          </p:cNvSpPr>
          <p:nvPr>
            <p:ph type="title"/>
          </p:nvPr>
        </p:nvSpPr>
        <p:spPr>
          <a:xfrm>
            <a:off x="390248" y="439120"/>
            <a:ext cx="8412162" cy="1347639"/>
          </a:xfrm>
          <a:prstGeom prst="rect">
            <a:avLst/>
          </a:prstGeom>
        </p:spPr>
        <p:txBody>
          <a:bodyPr lIns="0" tIns="0" rIns="0" bIns="0"/>
          <a:lstStyle>
            <a:lvl1pPr algn="l">
              <a:defRPr>
                <a:solidFill>
                  <a:schemeClr val="tx1">
                    <a:lumMod val="50000"/>
                  </a:schemeClr>
                </a:solidFill>
                <a:latin typeface="Helvetica Neue Light"/>
                <a:cs typeface="Helvetica Neue Light"/>
              </a:defRPr>
            </a:lvl1pPr>
          </a:lstStyle>
          <a:p>
            <a:r>
              <a:rPr lang="en-US"/>
              <a:t>Click to edit Master title style</a:t>
            </a:r>
            <a:endParaRPr lang="en-US" dirty="0"/>
          </a:p>
        </p:txBody>
      </p:sp>
    </p:spTree>
    <p:extLst>
      <p:ext uri="{BB962C8B-B14F-4D97-AF65-F5344CB8AC3E}">
        <p14:creationId xmlns:p14="http://schemas.microsoft.com/office/powerpoint/2010/main" val="3719053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BC1E3B-DF61-4EB6-AD1D-CC750A0A0531}" type="datetimeFigureOut">
              <a:rPr lang="en-US" smtClean="0"/>
              <a:t>4/12/21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E5C161-1A2A-4065-8B81-9457EC00B6A3}" type="slidenum">
              <a:rPr lang="en-US" smtClean="0"/>
              <a:t>‹#›</a:t>
            </a:fld>
            <a:endParaRPr lang="en-US"/>
          </a:p>
        </p:txBody>
      </p:sp>
    </p:spTree>
    <p:extLst>
      <p:ext uri="{BB962C8B-B14F-4D97-AF65-F5344CB8AC3E}">
        <p14:creationId xmlns:p14="http://schemas.microsoft.com/office/powerpoint/2010/main" val="1904797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BC1E3B-DF61-4EB6-AD1D-CC750A0A0531}" type="datetimeFigureOut">
              <a:rPr lang="en-US" smtClean="0"/>
              <a:t>4/12/21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E5C161-1A2A-4065-8B81-9457EC00B6A3}" type="slidenum">
              <a:rPr lang="en-US" smtClean="0"/>
              <a:t>‹#›</a:t>
            </a:fld>
            <a:endParaRPr lang="en-US"/>
          </a:p>
        </p:txBody>
      </p:sp>
    </p:spTree>
    <p:extLst>
      <p:ext uri="{BB962C8B-B14F-4D97-AF65-F5344CB8AC3E}">
        <p14:creationId xmlns:p14="http://schemas.microsoft.com/office/powerpoint/2010/main" val="1660655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BC1E3B-DF61-4EB6-AD1D-CC750A0A0531}" type="datetimeFigureOut">
              <a:rPr lang="en-US" smtClean="0"/>
              <a:t>4/12/21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E5C161-1A2A-4065-8B81-9457EC00B6A3}" type="slidenum">
              <a:rPr lang="en-US" smtClean="0"/>
              <a:t>‹#›</a:t>
            </a:fld>
            <a:endParaRPr lang="en-US"/>
          </a:p>
        </p:txBody>
      </p:sp>
    </p:spTree>
    <p:extLst>
      <p:ext uri="{BB962C8B-B14F-4D97-AF65-F5344CB8AC3E}">
        <p14:creationId xmlns:p14="http://schemas.microsoft.com/office/powerpoint/2010/main" val="1495273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BC1E3B-DF61-4EB6-AD1D-CC750A0A0531}" type="datetimeFigureOut">
              <a:rPr lang="en-US" smtClean="0"/>
              <a:t>4/12/21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E5C161-1A2A-4065-8B81-9457EC00B6A3}" type="slidenum">
              <a:rPr lang="en-US" smtClean="0"/>
              <a:t>‹#›</a:t>
            </a:fld>
            <a:endParaRPr lang="en-US"/>
          </a:p>
        </p:txBody>
      </p:sp>
    </p:spTree>
    <p:extLst>
      <p:ext uri="{BB962C8B-B14F-4D97-AF65-F5344CB8AC3E}">
        <p14:creationId xmlns:p14="http://schemas.microsoft.com/office/powerpoint/2010/main" val="4242345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BC1E3B-DF61-4EB6-AD1D-CC750A0A0531}" type="datetimeFigureOut">
              <a:rPr lang="en-US" smtClean="0"/>
              <a:t>4/12/21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E5C161-1A2A-4065-8B81-9457EC00B6A3}" type="slidenum">
              <a:rPr lang="en-US" smtClean="0"/>
              <a:t>‹#›</a:t>
            </a:fld>
            <a:endParaRPr lang="en-US"/>
          </a:p>
        </p:txBody>
      </p:sp>
    </p:spTree>
    <p:extLst>
      <p:ext uri="{BB962C8B-B14F-4D97-AF65-F5344CB8AC3E}">
        <p14:creationId xmlns:p14="http://schemas.microsoft.com/office/powerpoint/2010/main" val="2880094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UChicagoConsortium_2015_BLANK-COVER">
    <p:spTree>
      <p:nvGrpSpPr>
        <p:cNvPr id="1" name=""/>
        <p:cNvGrpSpPr/>
        <p:nvPr/>
      </p:nvGrpSpPr>
      <p:grpSpPr>
        <a:xfrm>
          <a:off x="0" y="0"/>
          <a:ext cx="0" cy="0"/>
          <a:chOff x="0" y="0"/>
          <a:chExt cx="0" cy="0"/>
        </a:xfrm>
      </p:grpSpPr>
      <p:sp>
        <p:nvSpPr>
          <p:cNvPr id="3" name="Rectangle 2"/>
          <p:cNvSpPr/>
          <p:nvPr/>
        </p:nvSpPr>
        <p:spPr>
          <a:xfrm>
            <a:off x="0" y="-152400"/>
            <a:ext cx="9220200" cy="7086600"/>
          </a:xfrm>
          <a:prstGeom prst="rect">
            <a:avLst/>
          </a:prstGeom>
          <a:gradFill flip="none" rotWithShape="1">
            <a:gsLst>
              <a:gs pos="0">
                <a:srgbClr val="800000"/>
              </a:gs>
              <a:gs pos="100000">
                <a:srgbClr val="3F0000"/>
              </a:gs>
            </a:gsLst>
            <a:lin ang="5700000" scaled="0"/>
            <a:tileRect/>
          </a:gra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 name="TextBox 5"/>
          <p:cNvSpPr txBox="1"/>
          <p:nvPr/>
        </p:nvSpPr>
        <p:spPr>
          <a:xfrm>
            <a:off x="11194143" y="4390571"/>
            <a:ext cx="184666" cy="369332"/>
          </a:xfrm>
          <a:prstGeom prst="rect">
            <a:avLst/>
          </a:prstGeom>
          <a:noFill/>
        </p:spPr>
        <p:txBody>
          <a:bodyPr wrap="none" rtlCol="0">
            <a:spAutoFit/>
          </a:bodyPr>
          <a:lstStyle/>
          <a:p>
            <a:endParaRPr lang="en-US" dirty="0"/>
          </a:p>
        </p:txBody>
      </p:sp>
      <p:sp>
        <p:nvSpPr>
          <p:cNvPr id="7" name="TextBox 6"/>
          <p:cNvSpPr txBox="1"/>
          <p:nvPr userDrawn="1"/>
        </p:nvSpPr>
        <p:spPr>
          <a:xfrm>
            <a:off x="11194143" y="439057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7786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BC1E3B-DF61-4EB6-AD1D-CC750A0A0531}" type="datetimeFigureOut">
              <a:rPr lang="en-US" smtClean="0"/>
              <a:t>4/12/21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E5C161-1A2A-4065-8B81-9457EC00B6A3}" type="slidenum">
              <a:rPr lang="en-US" smtClean="0"/>
              <a:t>‹#›</a:t>
            </a:fld>
            <a:endParaRPr lang="en-US"/>
          </a:p>
        </p:txBody>
      </p:sp>
    </p:spTree>
    <p:extLst>
      <p:ext uri="{BB962C8B-B14F-4D97-AF65-F5344CB8AC3E}">
        <p14:creationId xmlns:p14="http://schemas.microsoft.com/office/powerpoint/2010/main" val="3410669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BC1E3B-DF61-4EB6-AD1D-CC750A0A0531}" type="datetimeFigureOut">
              <a:rPr lang="en-US" smtClean="0"/>
              <a:t>4/12/21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E5C161-1A2A-4065-8B81-9457EC00B6A3}" type="slidenum">
              <a:rPr lang="en-US" smtClean="0"/>
              <a:t>‹#›</a:t>
            </a:fld>
            <a:endParaRPr lang="en-US"/>
          </a:p>
        </p:txBody>
      </p:sp>
    </p:spTree>
    <p:extLst>
      <p:ext uri="{BB962C8B-B14F-4D97-AF65-F5344CB8AC3E}">
        <p14:creationId xmlns:p14="http://schemas.microsoft.com/office/powerpoint/2010/main" val="1962190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2BC1E3B-DF61-4EB6-AD1D-CC750A0A0531}" type="datetimeFigureOut">
              <a:rPr lang="en-US" smtClean="0"/>
              <a:t>4/12/21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E5C161-1A2A-4065-8B81-9457EC00B6A3}" type="slidenum">
              <a:rPr lang="en-US" smtClean="0"/>
              <a:t>‹#›</a:t>
            </a:fld>
            <a:endParaRPr lang="en-US"/>
          </a:p>
        </p:txBody>
      </p:sp>
    </p:spTree>
    <p:extLst>
      <p:ext uri="{BB962C8B-B14F-4D97-AF65-F5344CB8AC3E}">
        <p14:creationId xmlns:p14="http://schemas.microsoft.com/office/powerpoint/2010/main" val="4254958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2BC1E3B-DF61-4EB6-AD1D-CC750A0A0531}" type="datetimeFigureOut">
              <a:rPr lang="en-US" smtClean="0"/>
              <a:t>4/12/21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E5C161-1A2A-4065-8B81-9457EC00B6A3}" type="slidenum">
              <a:rPr lang="en-US" smtClean="0"/>
              <a:t>‹#›</a:t>
            </a:fld>
            <a:endParaRPr lang="en-US"/>
          </a:p>
        </p:txBody>
      </p:sp>
    </p:spTree>
    <p:extLst>
      <p:ext uri="{BB962C8B-B14F-4D97-AF65-F5344CB8AC3E}">
        <p14:creationId xmlns:p14="http://schemas.microsoft.com/office/powerpoint/2010/main" val="27155395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BC1E3B-DF61-4EB6-AD1D-CC750A0A0531}" type="datetimeFigureOut">
              <a:rPr lang="en-US" smtClean="0"/>
              <a:t>4/12/21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E5C161-1A2A-4065-8B81-9457EC00B6A3}" type="slidenum">
              <a:rPr lang="en-US" smtClean="0"/>
              <a:t>‹#›</a:t>
            </a:fld>
            <a:endParaRPr lang="en-US"/>
          </a:p>
        </p:txBody>
      </p:sp>
    </p:spTree>
    <p:extLst>
      <p:ext uri="{BB962C8B-B14F-4D97-AF65-F5344CB8AC3E}">
        <p14:creationId xmlns:p14="http://schemas.microsoft.com/office/powerpoint/2010/main" val="1138080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BC1E3B-DF61-4EB6-AD1D-CC750A0A0531}" type="datetimeFigureOut">
              <a:rPr lang="en-US" smtClean="0"/>
              <a:t>4/12/21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E5C161-1A2A-4065-8B81-9457EC00B6A3}" type="slidenum">
              <a:rPr lang="en-US" smtClean="0"/>
              <a:t>‹#›</a:t>
            </a:fld>
            <a:endParaRPr lang="en-US"/>
          </a:p>
        </p:txBody>
      </p:sp>
    </p:spTree>
    <p:extLst>
      <p:ext uri="{BB962C8B-B14F-4D97-AF65-F5344CB8AC3E}">
        <p14:creationId xmlns:p14="http://schemas.microsoft.com/office/powerpoint/2010/main" val="3809418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UChicagoConsortium_2015_BASIC">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a:prstGeom prst="rect">
            <a:avLst/>
          </a:prstGeom>
        </p:spPr>
        <p:txBody>
          <a:bodyPr vert="horz"/>
          <a:lstStyle>
            <a:lvl1pPr>
              <a:defRPr sz="4000">
                <a:latin typeface="Helvetica Neue"/>
                <a:cs typeface="Helvetica Neue"/>
              </a:defRPr>
            </a:lvl1pPr>
          </a:lstStyle>
          <a:p>
            <a:r>
              <a:rPr lang="en-US"/>
              <a:t>Click to edit Master title style</a:t>
            </a:r>
            <a:endParaRPr lang="en-US" dirty="0"/>
          </a:p>
        </p:txBody>
      </p:sp>
    </p:spTree>
    <p:extLst>
      <p:ext uri="{BB962C8B-B14F-4D97-AF65-F5344CB8AC3E}">
        <p14:creationId xmlns:p14="http://schemas.microsoft.com/office/powerpoint/2010/main" val="1817146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4" name="Picture 3" descr="chalkboar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6273"/>
            <a:ext cx="9144000" cy="1585576"/>
          </a:xfrm>
          <a:prstGeom prst="rect">
            <a:avLst/>
          </a:prstGeom>
        </p:spPr>
      </p:pic>
      <p:sp>
        <p:nvSpPr>
          <p:cNvPr id="7" name="Title 1"/>
          <p:cNvSpPr>
            <a:spLocks noGrp="1"/>
          </p:cNvSpPr>
          <p:nvPr>
            <p:ph type="title"/>
          </p:nvPr>
        </p:nvSpPr>
        <p:spPr>
          <a:xfrm>
            <a:off x="314303" y="2026518"/>
            <a:ext cx="8426472" cy="799228"/>
          </a:xfrm>
          <a:prstGeom prst="rect">
            <a:avLst/>
          </a:prstGeom>
          <a:ln>
            <a:noFill/>
          </a:ln>
        </p:spPr>
        <p:txBody>
          <a:bodyPr lIns="0" tIns="0" rIns="0" bIns="0"/>
          <a:lstStyle>
            <a:lvl1pPr algn="l">
              <a:defRPr sz="3600" b="0" i="0">
                <a:solidFill>
                  <a:schemeClr val="tx1">
                    <a:lumMod val="50000"/>
                  </a:schemeClr>
                </a:solidFill>
                <a:latin typeface="Helvetica Neue Light"/>
                <a:cs typeface="Helvetica Neue Light"/>
              </a:defRPr>
            </a:lvl1pPr>
          </a:lstStyle>
          <a:p>
            <a:r>
              <a:rPr lang="en-US"/>
              <a:t>Click to edit Master title style</a:t>
            </a:r>
            <a:endParaRPr lang="en-US" dirty="0"/>
          </a:p>
        </p:txBody>
      </p:sp>
      <p:sp>
        <p:nvSpPr>
          <p:cNvPr id="8" name="Text Placeholder 7"/>
          <p:cNvSpPr>
            <a:spLocks noGrp="1"/>
          </p:cNvSpPr>
          <p:nvPr>
            <p:ph type="body" sz="quarter" idx="10"/>
          </p:nvPr>
        </p:nvSpPr>
        <p:spPr>
          <a:xfrm>
            <a:off x="314325" y="2933700"/>
            <a:ext cx="8426450" cy="3284538"/>
          </a:xfrm>
          <a:prstGeom prst="rect">
            <a:avLst/>
          </a:prstGeom>
        </p:spPr>
        <p:txBody>
          <a:bodyPr vert="horz" lIns="0" tIns="0" rIns="0" bIns="0"/>
          <a:lstStyle>
            <a:lvl1pPr marL="342900" indent="-342900">
              <a:buFont typeface="Wingdings" charset="2"/>
              <a:buChar char="§"/>
              <a:defRPr sz="2400" baseline="0">
                <a:solidFill>
                  <a:schemeClr val="tx1">
                    <a:lumMod val="50000"/>
                  </a:schemeClr>
                </a:solidFill>
                <a:latin typeface="Helvetica Neue Light"/>
              </a:defRPr>
            </a:lvl1pPr>
            <a:lvl2pPr marL="649224" indent="-285750">
              <a:buFont typeface="Lucida Grande"/>
              <a:buChar char="-"/>
              <a:defRPr sz="2400" baseline="0">
                <a:solidFill>
                  <a:schemeClr val="tx1">
                    <a:lumMod val="50000"/>
                  </a:schemeClr>
                </a:solidFill>
                <a:latin typeface="Helvetica Neue Ligh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3437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3" name="Picture 2" descr="chalkboard_2.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78828"/>
            <a:ext cx="9144000" cy="6479864"/>
          </a:xfrm>
          <a:prstGeom prst="rect">
            <a:avLst/>
          </a:prstGeom>
        </p:spPr>
      </p:pic>
      <p:sp>
        <p:nvSpPr>
          <p:cNvPr id="4" name="Rectangle 3"/>
          <p:cNvSpPr/>
          <p:nvPr/>
        </p:nvSpPr>
        <p:spPr>
          <a:xfrm>
            <a:off x="0" y="-78828"/>
            <a:ext cx="9144000" cy="6479864"/>
          </a:xfrm>
          <a:prstGeom prst="rect">
            <a:avLst/>
          </a:pr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7"/>
          <p:cNvSpPr>
            <a:spLocks noGrp="1"/>
          </p:cNvSpPr>
          <p:nvPr>
            <p:ph type="body" sz="quarter" idx="10"/>
          </p:nvPr>
        </p:nvSpPr>
        <p:spPr>
          <a:xfrm>
            <a:off x="390248" y="1225770"/>
            <a:ext cx="6320692" cy="4467334"/>
          </a:xfrm>
          <a:prstGeom prst="rect">
            <a:avLst/>
          </a:prstGeom>
        </p:spPr>
        <p:txBody>
          <a:bodyPr vert="horz" lIns="0" tIns="0" rIns="0" bIns="0"/>
          <a:lstStyle>
            <a:lvl1pPr marL="342900" indent="-342900">
              <a:buFont typeface="Wingdings" charset="2"/>
              <a:buChar char="§"/>
              <a:defRPr sz="2400" baseline="0">
                <a:solidFill>
                  <a:schemeClr val="tx1">
                    <a:lumMod val="50000"/>
                  </a:schemeClr>
                </a:solidFill>
                <a:latin typeface="Helvetica Neue Light"/>
              </a:defRPr>
            </a:lvl1pPr>
            <a:lvl2pPr marL="649224" indent="-285750">
              <a:buFont typeface="Lucida Grande"/>
              <a:buChar char="-"/>
              <a:defRPr sz="2400" baseline="0">
                <a:solidFill>
                  <a:schemeClr val="tx1">
                    <a:lumMod val="50000"/>
                  </a:schemeClr>
                </a:solidFill>
                <a:latin typeface="Helvetica Neue Light"/>
              </a:defRPr>
            </a:lvl2pPr>
          </a:lstStyle>
          <a:p>
            <a:pPr lvl="0"/>
            <a:r>
              <a:rPr lang="en-US"/>
              <a:t>Click to edit Master text styles</a:t>
            </a:r>
          </a:p>
          <a:p>
            <a:pPr lvl="1"/>
            <a:r>
              <a:rPr lang="en-US"/>
              <a:t>Second level</a:t>
            </a:r>
          </a:p>
        </p:txBody>
      </p:sp>
      <p:sp>
        <p:nvSpPr>
          <p:cNvPr id="7" name="Title 1"/>
          <p:cNvSpPr>
            <a:spLocks noGrp="1"/>
          </p:cNvSpPr>
          <p:nvPr>
            <p:ph type="title"/>
          </p:nvPr>
        </p:nvSpPr>
        <p:spPr>
          <a:xfrm>
            <a:off x="390247" y="439120"/>
            <a:ext cx="8254511" cy="889495"/>
          </a:xfrm>
          <a:prstGeom prst="rect">
            <a:avLst/>
          </a:prstGeom>
        </p:spPr>
        <p:txBody>
          <a:bodyPr lIns="0" tIns="0" rIns="0" bIns="0"/>
          <a:lstStyle>
            <a:lvl1pPr algn="l">
              <a:defRPr>
                <a:solidFill>
                  <a:schemeClr val="tx1">
                    <a:lumMod val="50000"/>
                  </a:schemeClr>
                </a:solidFill>
                <a:latin typeface="Helvetica Neue Light"/>
                <a:cs typeface="Helvetica Neue Light"/>
              </a:defRPr>
            </a:lvl1pPr>
          </a:lstStyle>
          <a:p>
            <a:r>
              <a:rPr lang="en-US"/>
              <a:t>Click to edit Master title style</a:t>
            </a:r>
            <a:endParaRPr lang="en-US" dirty="0"/>
          </a:p>
        </p:txBody>
      </p:sp>
    </p:spTree>
    <p:extLst>
      <p:ext uri="{BB962C8B-B14F-4D97-AF65-F5344CB8AC3E}">
        <p14:creationId xmlns:p14="http://schemas.microsoft.com/office/powerpoint/2010/main" val="417909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CCSR photo slide">
    <p:spTree>
      <p:nvGrpSpPr>
        <p:cNvPr id="1" name=""/>
        <p:cNvGrpSpPr/>
        <p:nvPr/>
      </p:nvGrpSpPr>
      <p:grpSpPr>
        <a:xfrm>
          <a:off x="0" y="0"/>
          <a:ext cx="0" cy="0"/>
          <a:chOff x="0" y="0"/>
          <a:chExt cx="0" cy="0"/>
        </a:xfrm>
      </p:grpSpPr>
      <p:pic>
        <p:nvPicPr>
          <p:cNvPr id="3" name="Picture 2" descr="3661195000_fc22ce24bc_b.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845" y="-183425"/>
            <a:ext cx="2286001" cy="6547852"/>
          </a:xfrm>
          <a:prstGeom prst="rect">
            <a:avLst/>
          </a:prstGeom>
        </p:spPr>
      </p:pic>
      <p:sp>
        <p:nvSpPr>
          <p:cNvPr id="4" name="Title 1"/>
          <p:cNvSpPr>
            <a:spLocks noGrp="1"/>
          </p:cNvSpPr>
          <p:nvPr>
            <p:ph type="title"/>
          </p:nvPr>
        </p:nvSpPr>
        <p:spPr>
          <a:xfrm>
            <a:off x="2569308" y="439120"/>
            <a:ext cx="6320692" cy="889495"/>
          </a:xfrm>
          <a:prstGeom prst="rect">
            <a:avLst/>
          </a:prstGeom>
        </p:spPr>
        <p:txBody>
          <a:bodyPr lIns="0" tIns="0" rIns="0" bIns="0"/>
          <a:lstStyle>
            <a:lvl1pPr algn="l">
              <a:defRPr>
                <a:solidFill>
                  <a:schemeClr val="tx1">
                    <a:lumMod val="50000"/>
                  </a:schemeClr>
                </a:solidFill>
                <a:latin typeface="Helvetica Neue Light"/>
                <a:cs typeface="Helvetica Neue Light"/>
              </a:defRPr>
            </a:lvl1pPr>
          </a:lstStyle>
          <a:p>
            <a:r>
              <a:rPr lang="en-US"/>
              <a:t>Click to edit Master title style</a:t>
            </a:r>
            <a:endParaRPr lang="en-US" dirty="0"/>
          </a:p>
        </p:txBody>
      </p:sp>
      <p:sp>
        <p:nvSpPr>
          <p:cNvPr id="7" name="Text Placeholder 7"/>
          <p:cNvSpPr>
            <a:spLocks noGrp="1"/>
          </p:cNvSpPr>
          <p:nvPr>
            <p:ph type="body" sz="quarter" idx="10"/>
          </p:nvPr>
        </p:nvSpPr>
        <p:spPr>
          <a:xfrm>
            <a:off x="2569308" y="1488528"/>
            <a:ext cx="6320692" cy="4467334"/>
          </a:xfrm>
          <a:prstGeom prst="rect">
            <a:avLst/>
          </a:prstGeom>
        </p:spPr>
        <p:txBody>
          <a:bodyPr vert="horz" lIns="0" tIns="0" rIns="0" bIns="0"/>
          <a:lstStyle>
            <a:lvl1pPr marL="342900" indent="-342900">
              <a:buFont typeface="Wingdings" charset="2"/>
              <a:buChar char="§"/>
              <a:defRPr sz="2400" baseline="0">
                <a:solidFill>
                  <a:schemeClr val="tx1">
                    <a:lumMod val="50000"/>
                  </a:schemeClr>
                </a:solidFill>
                <a:latin typeface="Helvetica Neue Light"/>
              </a:defRPr>
            </a:lvl1pPr>
            <a:lvl2pPr marL="649224" indent="-285750">
              <a:buFont typeface="Lucida Grande"/>
              <a:buChar char="-"/>
              <a:defRPr sz="2400" baseline="0">
                <a:solidFill>
                  <a:schemeClr val="tx1">
                    <a:lumMod val="50000"/>
                  </a:schemeClr>
                </a:solidFill>
                <a:latin typeface="Helvetica Neue Ligh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46285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CSR photo slide">
    <p:spTree>
      <p:nvGrpSpPr>
        <p:cNvPr id="1" name=""/>
        <p:cNvGrpSpPr/>
        <p:nvPr/>
      </p:nvGrpSpPr>
      <p:grpSpPr>
        <a:xfrm>
          <a:off x="0" y="0"/>
          <a:ext cx="0" cy="0"/>
          <a:chOff x="0" y="0"/>
          <a:chExt cx="0" cy="0"/>
        </a:xfrm>
      </p:grpSpPr>
      <p:pic>
        <p:nvPicPr>
          <p:cNvPr id="2" name="Picture 1" descr="3661188224_968916c694_b.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0" y="-76200"/>
            <a:ext cx="2227385" cy="6447692"/>
          </a:xfrm>
          <a:prstGeom prst="rect">
            <a:avLst/>
          </a:prstGeom>
        </p:spPr>
      </p:pic>
      <p:sp>
        <p:nvSpPr>
          <p:cNvPr id="7" name="Title 1"/>
          <p:cNvSpPr>
            <a:spLocks noGrp="1"/>
          </p:cNvSpPr>
          <p:nvPr>
            <p:ph type="title"/>
          </p:nvPr>
        </p:nvSpPr>
        <p:spPr>
          <a:xfrm>
            <a:off x="2569308" y="439120"/>
            <a:ext cx="6320692" cy="889495"/>
          </a:xfrm>
          <a:prstGeom prst="rect">
            <a:avLst/>
          </a:prstGeom>
        </p:spPr>
        <p:txBody>
          <a:bodyPr lIns="0" tIns="0" rIns="0" bIns="0"/>
          <a:lstStyle>
            <a:lvl1pPr algn="l">
              <a:defRPr>
                <a:solidFill>
                  <a:schemeClr val="tx1">
                    <a:lumMod val="50000"/>
                  </a:schemeClr>
                </a:solidFill>
                <a:latin typeface="Helvetica Neue Light"/>
                <a:cs typeface="Helvetica Neue Light"/>
              </a:defRPr>
            </a:lvl1pPr>
          </a:lstStyle>
          <a:p>
            <a:r>
              <a:rPr lang="en-US"/>
              <a:t>Click to edit Master title style</a:t>
            </a:r>
            <a:endParaRPr lang="en-US" dirty="0"/>
          </a:p>
        </p:txBody>
      </p:sp>
      <p:sp>
        <p:nvSpPr>
          <p:cNvPr id="8" name="Text Placeholder 7"/>
          <p:cNvSpPr>
            <a:spLocks noGrp="1"/>
          </p:cNvSpPr>
          <p:nvPr>
            <p:ph type="body" sz="quarter" idx="10"/>
          </p:nvPr>
        </p:nvSpPr>
        <p:spPr>
          <a:xfrm>
            <a:off x="2569308" y="1488528"/>
            <a:ext cx="6320692" cy="4467334"/>
          </a:xfrm>
          <a:prstGeom prst="rect">
            <a:avLst/>
          </a:prstGeom>
        </p:spPr>
        <p:txBody>
          <a:bodyPr vert="horz" lIns="0" tIns="0" rIns="0" bIns="0"/>
          <a:lstStyle>
            <a:lvl1pPr marL="342900" indent="-342900">
              <a:buFont typeface="Wingdings" charset="2"/>
              <a:buChar char="§"/>
              <a:defRPr sz="2400" baseline="0">
                <a:solidFill>
                  <a:schemeClr val="tx1">
                    <a:lumMod val="50000"/>
                  </a:schemeClr>
                </a:solidFill>
                <a:latin typeface="Helvetica Neue Light"/>
              </a:defRPr>
            </a:lvl1pPr>
            <a:lvl2pPr marL="649224" indent="-285750">
              <a:buFont typeface="Lucida Grande"/>
              <a:buChar char="-"/>
              <a:defRPr sz="2400" baseline="0">
                <a:solidFill>
                  <a:schemeClr val="tx1">
                    <a:lumMod val="50000"/>
                  </a:schemeClr>
                </a:solidFill>
                <a:latin typeface="Helvetica Neue Ligh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10969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CSR photo slide">
    <p:spTree>
      <p:nvGrpSpPr>
        <p:cNvPr id="1" name=""/>
        <p:cNvGrpSpPr/>
        <p:nvPr/>
      </p:nvGrpSpPr>
      <p:grpSpPr>
        <a:xfrm>
          <a:off x="0" y="0"/>
          <a:ext cx="0" cy="0"/>
          <a:chOff x="0" y="0"/>
          <a:chExt cx="0" cy="0"/>
        </a:xfrm>
      </p:grpSpPr>
      <p:pic>
        <p:nvPicPr>
          <p:cNvPr id="4" name="Picture 3" descr="oldergirl_desk.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5735"/>
            <a:ext cx="2233259" cy="6444060"/>
          </a:xfrm>
          <a:prstGeom prst="rect">
            <a:avLst/>
          </a:prstGeom>
        </p:spPr>
      </p:pic>
      <p:sp>
        <p:nvSpPr>
          <p:cNvPr id="7" name="Title 1"/>
          <p:cNvSpPr>
            <a:spLocks noGrp="1"/>
          </p:cNvSpPr>
          <p:nvPr>
            <p:ph type="title"/>
          </p:nvPr>
        </p:nvSpPr>
        <p:spPr>
          <a:xfrm>
            <a:off x="2569308" y="439120"/>
            <a:ext cx="6320692" cy="889495"/>
          </a:xfrm>
          <a:prstGeom prst="rect">
            <a:avLst/>
          </a:prstGeom>
        </p:spPr>
        <p:txBody>
          <a:bodyPr lIns="0" tIns="0" rIns="0" bIns="0"/>
          <a:lstStyle>
            <a:lvl1pPr algn="l">
              <a:defRPr>
                <a:solidFill>
                  <a:schemeClr val="tx1">
                    <a:lumMod val="50000"/>
                  </a:schemeClr>
                </a:solidFill>
                <a:latin typeface="Helvetica Neue Light"/>
                <a:cs typeface="Helvetica Neue Light"/>
              </a:defRPr>
            </a:lvl1pPr>
          </a:lstStyle>
          <a:p>
            <a:r>
              <a:rPr lang="en-US"/>
              <a:t>Click to edit Master title style</a:t>
            </a:r>
            <a:endParaRPr lang="en-US" dirty="0"/>
          </a:p>
        </p:txBody>
      </p:sp>
      <p:sp>
        <p:nvSpPr>
          <p:cNvPr id="8" name="Text Placeholder 7"/>
          <p:cNvSpPr>
            <a:spLocks noGrp="1"/>
          </p:cNvSpPr>
          <p:nvPr>
            <p:ph type="body" sz="quarter" idx="10"/>
          </p:nvPr>
        </p:nvSpPr>
        <p:spPr>
          <a:xfrm>
            <a:off x="2569308" y="1488528"/>
            <a:ext cx="6320692" cy="4467334"/>
          </a:xfrm>
          <a:prstGeom prst="rect">
            <a:avLst/>
          </a:prstGeom>
        </p:spPr>
        <p:txBody>
          <a:bodyPr vert="horz" lIns="0" tIns="0" rIns="0" bIns="0"/>
          <a:lstStyle>
            <a:lvl1pPr marL="342900" indent="-342900">
              <a:buFont typeface="Wingdings" charset="2"/>
              <a:buChar char="§"/>
              <a:defRPr sz="2400" baseline="0">
                <a:solidFill>
                  <a:schemeClr val="tx1">
                    <a:lumMod val="50000"/>
                  </a:schemeClr>
                </a:solidFill>
                <a:latin typeface="Helvetica Neue Light"/>
              </a:defRPr>
            </a:lvl1pPr>
            <a:lvl2pPr marL="649224" indent="-285750">
              <a:buFont typeface="Lucida Grande"/>
              <a:buChar char="-"/>
              <a:defRPr sz="2400" baseline="0">
                <a:solidFill>
                  <a:schemeClr val="tx1">
                    <a:lumMod val="50000"/>
                  </a:schemeClr>
                </a:solidFill>
                <a:latin typeface="Helvetica Neue Ligh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06147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7_CCSR photo slide">
    <p:spTree>
      <p:nvGrpSpPr>
        <p:cNvPr id="1" name=""/>
        <p:cNvGrpSpPr/>
        <p:nvPr/>
      </p:nvGrpSpPr>
      <p:grpSpPr>
        <a:xfrm>
          <a:off x="0" y="0"/>
          <a:ext cx="0" cy="0"/>
          <a:chOff x="0" y="0"/>
          <a:chExt cx="0" cy="0"/>
        </a:xfrm>
      </p:grpSpPr>
      <p:pic>
        <p:nvPicPr>
          <p:cNvPr id="4" name="Picture 3" descr="3661191388_ee624cd059_b.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8385"/>
            <a:ext cx="9144000" cy="1854200"/>
          </a:xfrm>
          <a:prstGeom prst="rect">
            <a:avLst/>
          </a:prstGeom>
        </p:spPr>
      </p:pic>
      <p:sp>
        <p:nvSpPr>
          <p:cNvPr id="9" name="Title 1"/>
          <p:cNvSpPr>
            <a:spLocks noGrp="1"/>
          </p:cNvSpPr>
          <p:nvPr>
            <p:ph type="title"/>
          </p:nvPr>
        </p:nvSpPr>
        <p:spPr>
          <a:xfrm>
            <a:off x="314303" y="2026518"/>
            <a:ext cx="6320692" cy="799228"/>
          </a:xfrm>
          <a:prstGeom prst="rect">
            <a:avLst/>
          </a:prstGeom>
          <a:ln>
            <a:noFill/>
          </a:ln>
        </p:spPr>
        <p:txBody>
          <a:bodyPr lIns="0" tIns="0" rIns="0" bIns="0"/>
          <a:lstStyle>
            <a:lvl1pPr algn="l">
              <a:defRPr sz="3600" b="0" i="0">
                <a:solidFill>
                  <a:schemeClr val="tx1">
                    <a:lumMod val="50000"/>
                  </a:schemeClr>
                </a:solidFill>
                <a:latin typeface="Helvetica Neue Light"/>
                <a:cs typeface="Helvetica Neue Light"/>
              </a:defRPr>
            </a:lvl1pPr>
          </a:lstStyle>
          <a:p>
            <a:r>
              <a:rPr lang="en-US"/>
              <a:t>Click to edit Master title style</a:t>
            </a:r>
            <a:endParaRPr lang="en-US" dirty="0"/>
          </a:p>
        </p:txBody>
      </p:sp>
      <p:sp>
        <p:nvSpPr>
          <p:cNvPr id="10" name="Text Placeholder 7"/>
          <p:cNvSpPr>
            <a:spLocks noGrp="1"/>
          </p:cNvSpPr>
          <p:nvPr>
            <p:ph type="body" sz="quarter" idx="10"/>
          </p:nvPr>
        </p:nvSpPr>
        <p:spPr>
          <a:xfrm>
            <a:off x="314325" y="2933700"/>
            <a:ext cx="8426450" cy="3284538"/>
          </a:xfrm>
          <a:prstGeom prst="rect">
            <a:avLst/>
          </a:prstGeom>
        </p:spPr>
        <p:txBody>
          <a:bodyPr vert="horz" lIns="0" tIns="0" rIns="0" bIns="0"/>
          <a:lstStyle>
            <a:lvl1pPr marL="342900" indent="-342900">
              <a:buFont typeface="Wingdings" charset="2"/>
              <a:buChar char="§"/>
              <a:defRPr sz="2400" baseline="0">
                <a:solidFill>
                  <a:schemeClr val="tx1">
                    <a:lumMod val="50000"/>
                  </a:schemeClr>
                </a:solidFill>
                <a:latin typeface="Helvetica Neue Light"/>
              </a:defRPr>
            </a:lvl1pPr>
            <a:lvl2pPr marL="649224" indent="-285750">
              <a:buFont typeface="Lucida Grande"/>
              <a:buChar char="-"/>
              <a:defRPr sz="2400" baseline="0">
                <a:solidFill>
                  <a:schemeClr val="tx1">
                    <a:lumMod val="50000"/>
                  </a:schemeClr>
                </a:solidFill>
                <a:latin typeface="Helvetica Neue Ligh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09136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3.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6345936"/>
            <a:ext cx="9180576" cy="530352"/>
          </a:xfrm>
          <a:prstGeom prst="rect">
            <a:avLst/>
          </a:prstGeom>
          <a:gradFill flip="none" rotWithShape="1">
            <a:gsLst>
              <a:gs pos="0">
                <a:srgbClr val="800000"/>
              </a:gs>
              <a:gs pos="100000">
                <a:srgbClr val="530000"/>
              </a:gs>
            </a:gsLst>
            <a:lin ang="10800000" scaled="0"/>
            <a:tileRect/>
          </a:gra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7" name="Picture 6" descr="UEI_Units_Firebelly_logotype_hack_update_20151009_CONSORTIUM_lateral_reversed_REVERSED  lateral.eps"/>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2400" y="6501384"/>
            <a:ext cx="2133600" cy="225380"/>
          </a:xfrm>
          <a:prstGeom prst="rect">
            <a:avLst/>
          </a:prstGeom>
        </p:spPr>
      </p:pic>
      <p:sp>
        <p:nvSpPr>
          <p:cNvPr id="4" name="Rectangle 3"/>
          <p:cNvSpPr/>
          <p:nvPr userDrawn="1"/>
        </p:nvSpPr>
        <p:spPr>
          <a:xfrm>
            <a:off x="0" y="6345936"/>
            <a:ext cx="9180576" cy="530352"/>
          </a:xfrm>
          <a:prstGeom prst="rect">
            <a:avLst/>
          </a:prstGeom>
          <a:gradFill flip="none" rotWithShape="1">
            <a:gsLst>
              <a:gs pos="0">
                <a:srgbClr val="800000"/>
              </a:gs>
              <a:gs pos="100000">
                <a:srgbClr val="530000"/>
              </a:gs>
            </a:gsLst>
            <a:lin ang="10800000" scaled="0"/>
            <a:tileRect/>
          </a:gra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5" name="Picture 4" descr="UEI_Units_Firebelly_logotype_hack_update_20151009_CONSORTIUM_lateral_reversed_REVERSED  lateral.eps"/>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52400" y="6501384"/>
            <a:ext cx="2133600" cy="225380"/>
          </a:xfrm>
          <a:prstGeom prst="rect">
            <a:avLst/>
          </a:prstGeom>
        </p:spPr>
      </p:pic>
    </p:spTree>
    <p:extLst>
      <p:ext uri="{BB962C8B-B14F-4D97-AF65-F5344CB8AC3E}">
        <p14:creationId xmlns:p14="http://schemas.microsoft.com/office/powerpoint/2010/main" val="1230791095"/>
      </p:ext>
    </p:extLst>
  </p:cSld>
  <p:clrMap bg1="lt1" tx1="dk1" bg2="lt2" tx2="dk2" accent1="accent1" accent2="accent2" accent3="accent3" accent4="accent4" accent5="accent5" accent6="accent6" hlink="hlink" folHlink="folHlink"/>
  <p:sldLayoutIdLst>
    <p:sldLayoutId id="2147483692" r:id="rId1"/>
    <p:sldLayoutId id="2147483705"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C1E3B-DF61-4EB6-AD1D-CC750A0A0531}" type="datetimeFigureOut">
              <a:rPr lang="en-US" smtClean="0"/>
              <a:t>4/12/21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E5C161-1A2A-4065-8B81-9457EC00B6A3}" type="slidenum">
              <a:rPr lang="en-US" smtClean="0"/>
              <a:t>‹#›</a:t>
            </a:fld>
            <a:endParaRPr lang="en-US"/>
          </a:p>
        </p:txBody>
      </p:sp>
    </p:spTree>
    <p:extLst>
      <p:ext uri="{BB962C8B-B14F-4D97-AF65-F5344CB8AC3E}">
        <p14:creationId xmlns:p14="http://schemas.microsoft.com/office/powerpoint/2010/main" val="384014614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59" y="2971800"/>
            <a:ext cx="8229599" cy="2057400"/>
          </a:xfrm>
        </p:spPr>
        <p:txBody>
          <a:bodyPr/>
          <a:lstStyle/>
          <a:p>
            <a:pPr algn="ctr"/>
            <a:r>
              <a:rPr lang="en-US" sz="4400" b="1" dirty="0"/>
              <a:t>How have educational outcomes in Chicago Public Schools changed over time?</a:t>
            </a:r>
          </a:p>
        </p:txBody>
      </p:sp>
      <p:sp>
        <p:nvSpPr>
          <p:cNvPr id="3" name="Text Placeholder 2"/>
          <p:cNvSpPr>
            <a:spLocks noGrp="1"/>
          </p:cNvSpPr>
          <p:nvPr>
            <p:ph type="body" sz="quarter" idx="10"/>
          </p:nvPr>
        </p:nvSpPr>
        <p:spPr>
          <a:xfrm>
            <a:off x="507244" y="5334000"/>
            <a:ext cx="8229599" cy="599003"/>
          </a:xfrm>
        </p:spPr>
        <p:txBody>
          <a:bodyPr/>
          <a:lstStyle/>
          <a:p>
            <a:pPr marL="0" indent="-457200" algn="ctr">
              <a:buNone/>
            </a:pPr>
            <a:r>
              <a:rPr lang="en-US" b="1" dirty="0">
                <a:solidFill>
                  <a:schemeClr val="bg1">
                    <a:lumMod val="50000"/>
                  </a:schemeClr>
                </a:solidFill>
              </a:rPr>
              <a:t>Elaine Allensworth</a:t>
            </a:r>
          </a:p>
        </p:txBody>
      </p:sp>
      <p:pic>
        <p:nvPicPr>
          <p:cNvPr id="4" name="Picture 12" descr="http://ccsr.uchicago.edu/sites/default/files/styles/galleryimage/public/publications/Senior%20Year%20Cover.PNG?itok=8z5DNzj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03" t="44639" r="6126" b="12379"/>
          <a:stretch/>
        </p:blipFill>
        <p:spPr bwMode="auto">
          <a:xfrm>
            <a:off x="4610608" y="-191008"/>
            <a:ext cx="4533392" cy="285800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191008"/>
            <a:ext cx="4622044" cy="28580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12610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920" y="228599"/>
            <a:ext cx="8412162" cy="1552699"/>
          </a:xfrm>
        </p:spPr>
        <p:txBody>
          <a:bodyPr/>
          <a:lstStyle/>
          <a:p>
            <a:pPr algn="ctr"/>
            <a:r>
              <a:rPr lang="en-US" sz="3600" b="1" dirty="0"/>
              <a:t>Graduates have </a:t>
            </a:r>
            <a:r>
              <a:rPr lang="en-US" sz="3600" b="1" i="1" dirty="0"/>
              <a:t>higher</a:t>
            </a:r>
            <a:r>
              <a:rPr lang="en-US" sz="3600" b="1" dirty="0"/>
              <a:t> academic achievement than in the past</a:t>
            </a:r>
          </a:p>
        </p:txBody>
      </p:sp>
      <p:pic>
        <p:nvPicPr>
          <p:cNvPr id="4" name="Picture 3"/>
          <p:cNvPicPr>
            <a:picLocks noChangeAspect="1"/>
          </p:cNvPicPr>
          <p:nvPr/>
        </p:nvPicPr>
        <p:blipFill>
          <a:blip r:embed="rId3"/>
          <a:stretch>
            <a:fillRect/>
          </a:stretch>
        </p:blipFill>
        <p:spPr>
          <a:xfrm>
            <a:off x="1" y="1676400"/>
            <a:ext cx="9144000" cy="4686300"/>
          </a:xfrm>
          <a:prstGeom prst="rect">
            <a:avLst/>
          </a:prstGeom>
        </p:spPr>
      </p:pic>
      <p:sp>
        <p:nvSpPr>
          <p:cNvPr id="2" name="Rectangle 1"/>
          <p:cNvSpPr/>
          <p:nvPr/>
        </p:nvSpPr>
        <p:spPr>
          <a:xfrm>
            <a:off x="2895601" y="1676400"/>
            <a:ext cx="3352800" cy="46482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6019800" y="1676400"/>
            <a:ext cx="3124200" cy="46482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461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title"/>
          </p:nvPr>
        </p:nvSpPr>
        <p:spPr>
          <a:xfrm>
            <a:off x="401134" y="307740"/>
            <a:ext cx="8412162" cy="1347639"/>
          </a:xfrm>
        </p:spPr>
        <p:txBody>
          <a:bodyPr/>
          <a:lstStyle/>
          <a:p>
            <a:pPr algn="ctr"/>
            <a:r>
              <a:rPr lang="en-US" sz="3600" b="1" dirty="0"/>
              <a:t>Fewer students are failing classes, more students are earning As &amp; </a:t>
            </a:r>
            <a:r>
              <a:rPr lang="en-US" sz="3600" b="1" dirty="0" err="1"/>
              <a:t>Bs</a:t>
            </a:r>
            <a:endParaRPr lang="en-US" sz="3600" b="1" dirty="0"/>
          </a:p>
        </p:txBody>
      </p:sp>
      <p:pic>
        <p:nvPicPr>
          <p:cNvPr id="4" name="Picture 3">
            <a:extLst>
              <a:ext uri="{FF2B5EF4-FFF2-40B4-BE49-F238E27FC236}">
                <a16:creationId xmlns:a16="http://schemas.microsoft.com/office/drawing/2014/main" id="{44F7FA70-4772-41A6-88B2-3689CC6F11C3}"/>
              </a:ext>
            </a:extLst>
          </p:cNvPr>
          <p:cNvPicPr>
            <a:picLocks noChangeAspect="1"/>
          </p:cNvPicPr>
          <p:nvPr/>
        </p:nvPicPr>
        <p:blipFill rotWithShape="1">
          <a:blip r:embed="rId3"/>
          <a:srcRect t="12222" r="1015" b="13333"/>
          <a:stretch/>
        </p:blipFill>
        <p:spPr>
          <a:xfrm>
            <a:off x="269930" y="1786758"/>
            <a:ext cx="8652798" cy="4537841"/>
          </a:xfrm>
          <a:prstGeom prst="rect">
            <a:avLst/>
          </a:prstGeom>
        </p:spPr>
      </p:pic>
    </p:spTree>
    <p:extLst>
      <p:ext uri="{BB962C8B-B14F-4D97-AF65-F5344CB8AC3E}">
        <p14:creationId xmlns:p14="http://schemas.microsoft.com/office/powerpoint/2010/main" val="1735207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69308" y="228600"/>
            <a:ext cx="6320692" cy="1676400"/>
          </a:xfrm>
        </p:spPr>
        <p:txBody>
          <a:bodyPr/>
          <a:lstStyle/>
          <a:p>
            <a:pPr algn="ctr"/>
            <a:r>
              <a:rPr lang="en-US" sz="3600" b="1" dirty="0"/>
              <a:t>Students and teachers are reporting better classroom experiences</a:t>
            </a:r>
          </a:p>
        </p:txBody>
      </p:sp>
      <p:sp>
        <p:nvSpPr>
          <p:cNvPr id="2" name="Text Placeholder 1"/>
          <p:cNvSpPr>
            <a:spLocks noGrp="1"/>
          </p:cNvSpPr>
          <p:nvPr>
            <p:ph type="body" sz="quarter" idx="10"/>
          </p:nvPr>
        </p:nvSpPr>
        <p:spPr>
          <a:xfrm>
            <a:off x="2569308" y="1943100"/>
            <a:ext cx="6320692" cy="3505200"/>
          </a:xfrm>
        </p:spPr>
        <p:txBody>
          <a:bodyPr/>
          <a:lstStyle/>
          <a:p>
            <a:r>
              <a:rPr lang="en-US" sz="2800" dirty="0"/>
              <a:t>Safety at school</a:t>
            </a:r>
          </a:p>
          <a:p>
            <a:r>
              <a:rPr lang="en-US" sz="2800" dirty="0"/>
              <a:t>Clarity of instruction</a:t>
            </a:r>
          </a:p>
          <a:p>
            <a:r>
              <a:rPr lang="en-US" sz="2800" dirty="0"/>
              <a:t>Academic press and rigor</a:t>
            </a:r>
          </a:p>
          <a:p>
            <a:r>
              <a:rPr lang="en-US" sz="2800" dirty="0"/>
              <a:t>Personalized attention from teachers</a:t>
            </a:r>
          </a:p>
          <a:p>
            <a:r>
              <a:rPr lang="en-US" sz="2800" dirty="0"/>
              <a:t>Engagement in classes</a:t>
            </a:r>
          </a:p>
          <a:p>
            <a:r>
              <a:rPr lang="en-US" sz="2800" dirty="0"/>
              <a:t>Trust among teachers and between students and teachers</a:t>
            </a:r>
          </a:p>
          <a:p>
            <a:pPr marL="0" indent="0">
              <a:buNone/>
            </a:pPr>
            <a:endParaRPr lang="en-US" sz="2800" dirty="0"/>
          </a:p>
        </p:txBody>
      </p:sp>
      <p:sp>
        <p:nvSpPr>
          <p:cNvPr id="5" name="Title 2"/>
          <p:cNvSpPr txBox="1">
            <a:spLocks/>
          </p:cNvSpPr>
          <p:nvPr/>
        </p:nvSpPr>
        <p:spPr>
          <a:xfrm>
            <a:off x="2569309" y="5448300"/>
            <a:ext cx="6117492" cy="876300"/>
          </a:xfrm>
          <a:prstGeom prst="rect">
            <a:avLst/>
          </a:prstGeom>
          <a:solidFill>
            <a:schemeClr val="accent3">
              <a:lumMod val="20000"/>
              <a:lumOff val="80000"/>
            </a:schemeClr>
          </a:solidFill>
          <a:ln>
            <a:solidFill>
              <a:schemeClr val="accent4"/>
            </a:solidFill>
          </a:ln>
        </p:spPr>
        <p:txBody>
          <a:bodyPr lIns="0" tIns="0" rIns="0" bIns="0"/>
          <a:lstStyle>
            <a:lvl1pPr algn="l" defTabSz="457200" rtl="0" eaLnBrk="1" latinLnBrk="0" hangingPunct="1">
              <a:spcBef>
                <a:spcPct val="0"/>
              </a:spcBef>
              <a:buNone/>
              <a:defRPr sz="4400" kern="1200">
                <a:solidFill>
                  <a:schemeClr val="tx1">
                    <a:lumMod val="50000"/>
                  </a:schemeClr>
                </a:solidFill>
                <a:latin typeface="Helvetica Neue Light"/>
                <a:ea typeface="+mj-ea"/>
                <a:cs typeface="Helvetica Neue Light"/>
              </a:defRPr>
            </a:lvl1pPr>
          </a:lstStyle>
          <a:p>
            <a:pPr algn="ctr">
              <a:spcBef>
                <a:spcPts val="1200"/>
              </a:spcBef>
            </a:pPr>
            <a:r>
              <a:rPr lang="en-US" sz="2800" b="1" dirty="0"/>
              <a:t>Attendance has been increasing</a:t>
            </a:r>
            <a:br>
              <a:rPr lang="en-US" sz="2800" b="1" dirty="0"/>
            </a:br>
            <a:r>
              <a:rPr lang="en-US" sz="2800" b="1" dirty="0"/>
              <a:t>Suspension rates have declined</a:t>
            </a:r>
            <a:br>
              <a:rPr lang="en-US" sz="2800" b="1" dirty="0"/>
            </a:br>
            <a:endParaRPr lang="en-US" sz="2800" b="1" dirty="0"/>
          </a:p>
        </p:txBody>
      </p:sp>
    </p:spTree>
    <p:extLst>
      <p:ext uri="{BB962C8B-B14F-4D97-AF65-F5344CB8AC3E}">
        <p14:creationId xmlns:p14="http://schemas.microsoft.com/office/powerpoint/2010/main" val="44924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229600" cy="1143000"/>
          </a:xfrm>
        </p:spPr>
        <p:txBody>
          <a:bodyPr>
            <a:noAutofit/>
          </a:bodyPr>
          <a:lstStyle/>
          <a:p>
            <a:r>
              <a:rPr lang="en-US" sz="5400" b="1" dirty="0">
                <a:latin typeface="Helvetica" panose="020B0604020202020204" pitchFamily="34" charset="0"/>
              </a:rPr>
              <a:t>Chicago has shown that change is possible</a:t>
            </a:r>
          </a:p>
        </p:txBody>
      </p:sp>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691640" y="2514600"/>
            <a:ext cx="5760720" cy="3240405"/>
          </a:xfrm>
        </p:spPr>
      </p:pic>
    </p:spTree>
    <p:extLst>
      <p:ext uri="{BB962C8B-B14F-4D97-AF65-F5344CB8AC3E}">
        <p14:creationId xmlns:p14="http://schemas.microsoft.com/office/powerpoint/2010/main" val="1533055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15630" y="5715684"/>
            <a:ext cx="4160113" cy="646331"/>
          </a:xfrm>
          <a:prstGeom prst="rect">
            <a:avLst/>
          </a:prstGeom>
          <a:noFill/>
        </p:spPr>
        <p:txBody>
          <a:bodyPr wrap="none" rtlCol="0">
            <a:spAutoFit/>
          </a:bodyPr>
          <a:lstStyle/>
          <a:p>
            <a:r>
              <a:rPr lang="en-US" dirty="0"/>
              <a:t>For more information, visit our website:</a:t>
            </a:r>
          </a:p>
          <a:p>
            <a:pPr algn="ctr"/>
            <a:r>
              <a:rPr lang="en-US" dirty="0"/>
              <a:t>consortium.uchicago.edu</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6000"/>
          <a:stretch/>
        </p:blipFill>
        <p:spPr>
          <a:xfrm>
            <a:off x="0" y="38100"/>
            <a:ext cx="4762500" cy="40005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4800" y="2038350"/>
            <a:ext cx="4961775" cy="3525860"/>
          </a:xfrm>
          <a:prstGeom prst="rect">
            <a:avLst/>
          </a:prstGeom>
          <a:ln>
            <a:solidFill>
              <a:schemeClr val="tx1"/>
            </a:solidFill>
          </a:ln>
        </p:spPr>
      </p:pic>
    </p:spTree>
    <p:extLst>
      <p:ext uri="{BB962C8B-B14F-4D97-AF65-F5344CB8AC3E}">
        <p14:creationId xmlns:p14="http://schemas.microsoft.com/office/powerpoint/2010/main" val="1198080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dirty="0"/>
              <a:t>Chicago has many of the challenges of other urban cities and school districts</a:t>
            </a:r>
          </a:p>
        </p:txBody>
      </p:sp>
      <p:sp>
        <p:nvSpPr>
          <p:cNvPr id="4" name="Rectangle 3"/>
          <p:cNvSpPr/>
          <p:nvPr/>
        </p:nvSpPr>
        <p:spPr>
          <a:xfrm>
            <a:off x="685800" y="2133600"/>
            <a:ext cx="8001000" cy="3662541"/>
          </a:xfrm>
          <a:prstGeom prst="rect">
            <a:avLst/>
          </a:prstGeom>
          <a:solidFill>
            <a:srgbClr val="FFFFFF">
              <a:alpha val="72157"/>
            </a:srgbClr>
          </a:solidFill>
        </p:spPr>
        <p:txBody>
          <a:bodyPr wrap="square">
            <a:spAutoFit/>
          </a:bodyPr>
          <a:lstStyle/>
          <a:p>
            <a:pPr marL="171450" indent="-171450">
              <a:spcBef>
                <a:spcPts val="1200"/>
              </a:spcBef>
              <a:buFont typeface="Arial" panose="020B0604020202020204" pitchFamily="34" charset="0"/>
              <a:buChar char="•"/>
            </a:pPr>
            <a:r>
              <a:rPr lang="en-US" sz="2400" dirty="0"/>
              <a:t>Achievement is considerably lower than in more affluent districts</a:t>
            </a:r>
          </a:p>
          <a:p>
            <a:pPr marL="171450" indent="-171450">
              <a:spcBef>
                <a:spcPts val="1200"/>
              </a:spcBef>
              <a:buFont typeface="Arial" panose="020B0604020202020204" pitchFamily="34" charset="0"/>
              <a:buChar char="•"/>
            </a:pPr>
            <a:r>
              <a:rPr lang="en-US" sz="2400" dirty="0"/>
              <a:t>Large disparities in educational attainment by race, ethnicity and gender</a:t>
            </a:r>
          </a:p>
          <a:p>
            <a:pPr marL="171450" indent="-171450">
              <a:spcBef>
                <a:spcPts val="1200"/>
              </a:spcBef>
              <a:buFont typeface="Arial" panose="020B0604020202020204" pitchFamily="34" charset="0"/>
              <a:buChar char="•"/>
            </a:pPr>
            <a:r>
              <a:rPr lang="en-US" sz="2400" dirty="0"/>
              <a:t>Considerable school segregation by race, income and student achievement level</a:t>
            </a:r>
          </a:p>
          <a:p>
            <a:pPr marL="171450" indent="-171450">
              <a:spcBef>
                <a:spcPts val="1200"/>
              </a:spcBef>
              <a:buFont typeface="Arial" panose="020B0604020202020204" pitchFamily="34" charset="0"/>
              <a:buChar char="•"/>
            </a:pPr>
            <a:r>
              <a:rPr lang="en-US" sz="2400" dirty="0"/>
              <a:t>Declining enrollment, with fiscal implications</a:t>
            </a:r>
          </a:p>
          <a:p>
            <a:pPr marL="171450" indent="-171450">
              <a:spcBef>
                <a:spcPts val="1200"/>
              </a:spcBef>
              <a:buFont typeface="Arial" panose="020B0604020202020204" pitchFamily="34" charset="0"/>
              <a:buChar char="•"/>
            </a:pPr>
            <a:r>
              <a:rPr lang="en-US" sz="2400" dirty="0"/>
              <a:t>Budget instability</a:t>
            </a:r>
          </a:p>
        </p:txBody>
      </p:sp>
    </p:spTree>
    <p:extLst>
      <p:ext uri="{BB962C8B-B14F-4D97-AF65-F5344CB8AC3E}">
        <p14:creationId xmlns:p14="http://schemas.microsoft.com/office/powerpoint/2010/main" val="3685944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54523"/>
            <a:ext cx="8586510" cy="1618280"/>
          </a:xfrm>
        </p:spPr>
        <p:txBody>
          <a:bodyPr/>
          <a:lstStyle/>
          <a:p>
            <a:pPr algn="ctr"/>
            <a:r>
              <a:rPr lang="en-US" b="1" dirty="0"/>
              <a:t>Educational attainment has been rising in Chicago</a:t>
            </a:r>
          </a:p>
        </p:txBody>
      </p:sp>
      <p:pic>
        <p:nvPicPr>
          <p:cNvPr id="2" name="Picture 1"/>
          <p:cNvPicPr>
            <a:picLocks noChangeAspect="1"/>
          </p:cNvPicPr>
          <p:nvPr/>
        </p:nvPicPr>
        <p:blipFill rotWithShape="1">
          <a:blip r:embed="rId3"/>
          <a:srcRect l="1" r="80000"/>
          <a:stretch/>
        </p:blipFill>
        <p:spPr>
          <a:xfrm>
            <a:off x="0" y="1600200"/>
            <a:ext cx="1828800" cy="4724400"/>
          </a:xfrm>
          <a:prstGeom prst="rect">
            <a:avLst/>
          </a:prstGeom>
        </p:spPr>
      </p:pic>
    </p:spTree>
    <p:extLst>
      <p:ext uri="{BB962C8B-B14F-4D97-AF65-F5344CB8AC3E}">
        <p14:creationId xmlns:p14="http://schemas.microsoft.com/office/powerpoint/2010/main" val="2932554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54523"/>
            <a:ext cx="8586510" cy="1618280"/>
          </a:xfrm>
        </p:spPr>
        <p:txBody>
          <a:bodyPr/>
          <a:lstStyle/>
          <a:p>
            <a:pPr algn="ctr"/>
            <a:r>
              <a:rPr lang="en-US" b="1" dirty="0"/>
              <a:t>Educational attainment has been rising in Chicago</a:t>
            </a:r>
          </a:p>
        </p:txBody>
      </p:sp>
      <p:pic>
        <p:nvPicPr>
          <p:cNvPr id="2" name="Picture 1"/>
          <p:cNvPicPr>
            <a:picLocks noChangeAspect="1"/>
          </p:cNvPicPr>
          <p:nvPr/>
        </p:nvPicPr>
        <p:blipFill rotWithShape="1">
          <a:blip r:embed="rId3"/>
          <a:srcRect r="59167"/>
          <a:stretch/>
        </p:blipFill>
        <p:spPr>
          <a:xfrm>
            <a:off x="0" y="1676400"/>
            <a:ext cx="3733800" cy="4648200"/>
          </a:xfrm>
          <a:prstGeom prst="rect">
            <a:avLst/>
          </a:prstGeom>
        </p:spPr>
      </p:pic>
    </p:spTree>
    <p:extLst>
      <p:ext uri="{BB962C8B-B14F-4D97-AF65-F5344CB8AC3E}">
        <p14:creationId xmlns:p14="http://schemas.microsoft.com/office/powerpoint/2010/main" val="199344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1011" y="228600"/>
            <a:ext cx="8412162" cy="1347639"/>
          </a:xfrm>
        </p:spPr>
        <p:txBody>
          <a:bodyPr/>
          <a:lstStyle/>
          <a:p>
            <a:pPr algn="ctr"/>
            <a:r>
              <a:rPr lang="en-US" sz="4000" b="1" dirty="0"/>
              <a:t>Graduation rates in Chicago have risen faster than the nation</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0296" b="9398"/>
          <a:stretch/>
        </p:blipFill>
        <p:spPr>
          <a:xfrm>
            <a:off x="76200" y="1828800"/>
            <a:ext cx="9067799" cy="4501190"/>
          </a:xfrm>
          <a:prstGeom prst="rect">
            <a:avLst/>
          </a:prstGeom>
        </p:spPr>
      </p:pic>
      <p:sp>
        <p:nvSpPr>
          <p:cNvPr id="6" name="TextBox 5"/>
          <p:cNvSpPr txBox="1"/>
          <p:nvPr/>
        </p:nvSpPr>
        <p:spPr>
          <a:xfrm>
            <a:off x="1524000" y="4343400"/>
            <a:ext cx="6781800" cy="646331"/>
          </a:xfrm>
          <a:prstGeom prst="rect">
            <a:avLst/>
          </a:prstGeom>
          <a:solidFill>
            <a:schemeClr val="accent4">
              <a:lumMod val="20000"/>
              <a:lumOff val="80000"/>
            </a:schemeClr>
          </a:solidFill>
          <a:ln>
            <a:solidFill>
              <a:schemeClr val="accent4"/>
            </a:solidFill>
          </a:ln>
        </p:spPr>
        <p:txBody>
          <a:bodyPr wrap="square" rtlCol="0">
            <a:spAutoFit/>
          </a:bodyPr>
          <a:lstStyle/>
          <a:p>
            <a:pPr marL="285750" indent="-285750">
              <a:spcAft>
                <a:spcPts val="600"/>
              </a:spcAft>
              <a:buFont typeface="Arial" panose="020B0604020202020204" pitchFamily="34" charset="0"/>
              <a:buChar char="•"/>
            </a:pPr>
            <a:r>
              <a:rPr lang="en-US" dirty="0"/>
              <a:t>Half of “non-graduates” are now students with alternative diplomas, GEDs, or students still enrolled in high school</a:t>
            </a:r>
          </a:p>
        </p:txBody>
      </p:sp>
    </p:spTree>
    <p:extLst>
      <p:ext uri="{BB962C8B-B14F-4D97-AF65-F5344CB8AC3E}">
        <p14:creationId xmlns:p14="http://schemas.microsoft.com/office/powerpoint/2010/main" val="396765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54523"/>
            <a:ext cx="8586510" cy="1618280"/>
          </a:xfrm>
        </p:spPr>
        <p:txBody>
          <a:bodyPr/>
          <a:lstStyle/>
          <a:p>
            <a:pPr algn="ctr"/>
            <a:r>
              <a:rPr lang="en-US" b="1" dirty="0"/>
              <a:t>Educational attainment has been rising in Chicago</a:t>
            </a:r>
          </a:p>
        </p:txBody>
      </p:sp>
      <p:pic>
        <p:nvPicPr>
          <p:cNvPr id="2" name="Picture 1"/>
          <p:cNvPicPr>
            <a:picLocks noChangeAspect="1"/>
          </p:cNvPicPr>
          <p:nvPr/>
        </p:nvPicPr>
        <p:blipFill rotWithShape="1">
          <a:blip r:embed="rId3"/>
          <a:srcRect r="60000"/>
          <a:stretch/>
        </p:blipFill>
        <p:spPr>
          <a:xfrm>
            <a:off x="0" y="1600200"/>
            <a:ext cx="3657600" cy="4724400"/>
          </a:xfrm>
          <a:prstGeom prst="rect">
            <a:avLst/>
          </a:prstGeom>
        </p:spPr>
      </p:pic>
    </p:spTree>
    <p:extLst>
      <p:ext uri="{BB962C8B-B14F-4D97-AF65-F5344CB8AC3E}">
        <p14:creationId xmlns:p14="http://schemas.microsoft.com/office/powerpoint/2010/main" val="1897911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54523"/>
            <a:ext cx="8586510" cy="1618280"/>
          </a:xfrm>
        </p:spPr>
        <p:txBody>
          <a:bodyPr/>
          <a:lstStyle/>
          <a:p>
            <a:pPr algn="ctr"/>
            <a:r>
              <a:rPr lang="en-US" b="1" dirty="0"/>
              <a:t>Educational attainment has been rising in Chicago</a:t>
            </a:r>
          </a:p>
        </p:txBody>
      </p:sp>
      <p:pic>
        <p:nvPicPr>
          <p:cNvPr id="2" name="Picture 1"/>
          <p:cNvPicPr>
            <a:picLocks noChangeAspect="1"/>
          </p:cNvPicPr>
          <p:nvPr/>
        </p:nvPicPr>
        <p:blipFill rotWithShape="1">
          <a:blip r:embed="rId3"/>
          <a:srcRect r="19167"/>
          <a:stretch/>
        </p:blipFill>
        <p:spPr>
          <a:xfrm>
            <a:off x="0" y="1600200"/>
            <a:ext cx="7391400" cy="4724400"/>
          </a:xfrm>
          <a:prstGeom prst="rect">
            <a:avLst/>
          </a:prstGeom>
        </p:spPr>
      </p:pic>
    </p:spTree>
    <p:extLst>
      <p:ext uri="{BB962C8B-B14F-4D97-AF65-F5344CB8AC3E}">
        <p14:creationId xmlns:p14="http://schemas.microsoft.com/office/powerpoint/2010/main" val="2443420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920" y="199293"/>
            <a:ext cx="8412162" cy="1347639"/>
          </a:xfrm>
        </p:spPr>
        <p:txBody>
          <a:bodyPr/>
          <a:lstStyle/>
          <a:p>
            <a:pPr algn="ctr"/>
            <a:r>
              <a:rPr lang="en-US" sz="3600" b="1" dirty="0"/>
              <a:t>Many more students are enrolling in college immediately after high school</a:t>
            </a:r>
            <a:endParaRPr lang="en-US" sz="3600" dirty="0"/>
          </a:p>
        </p:txBody>
      </p:sp>
      <p:pic>
        <p:nvPicPr>
          <p:cNvPr id="8" name="Picture 7"/>
          <p:cNvPicPr>
            <a:picLocks noChangeAspect="1"/>
          </p:cNvPicPr>
          <p:nvPr/>
        </p:nvPicPr>
        <p:blipFill>
          <a:blip r:embed="rId3"/>
          <a:stretch>
            <a:fillRect/>
          </a:stretch>
        </p:blipFill>
        <p:spPr>
          <a:xfrm>
            <a:off x="152018" y="1752600"/>
            <a:ext cx="8839966" cy="4648200"/>
          </a:xfrm>
          <a:prstGeom prst="rect">
            <a:avLst/>
          </a:prstGeom>
        </p:spPr>
      </p:pic>
      <p:sp>
        <p:nvSpPr>
          <p:cNvPr id="9" name="Right Brace 8"/>
          <p:cNvSpPr/>
          <p:nvPr/>
        </p:nvSpPr>
        <p:spPr>
          <a:xfrm>
            <a:off x="4114801" y="4419600"/>
            <a:ext cx="381000" cy="1066830"/>
          </a:xfrm>
          <a:prstGeom prst="rightBrace">
            <a:avLst/>
          </a:prstGeom>
          <a:ln w="38100"/>
        </p:spPr>
        <p:style>
          <a:lnRef idx="1">
            <a:schemeClr val="accent6"/>
          </a:lnRef>
          <a:fillRef idx="0">
            <a:schemeClr val="accent6"/>
          </a:fillRef>
          <a:effectRef idx="0">
            <a:schemeClr val="accent6"/>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0" name="Right Brace 9"/>
          <p:cNvSpPr/>
          <p:nvPr/>
        </p:nvSpPr>
        <p:spPr>
          <a:xfrm>
            <a:off x="5943630" y="3733821"/>
            <a:ext cx="380913" cy="1752609"/>
          </a:xfrm>
          <a:prstGeom prst="rightBrace">
            <a:avLst/>
          </a:prstGeom>
          <a:ln w="38100"/>
        </p:spPr>
        <p:style>
          <a:lnRef idx="1">
            <a:schemeClr val="accent6"/>
          </a:lnRef>
          <a:fillRef idx="0">
            <a:schemeClr val="accent6"/>
          </a:fillRef>
          <a:effectRef idx="0">
            <a:schemeClr val="accent6"/>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1" name="TextBox 3"/>
          <p:cNvSpPr txBox="1"/>
          <p:nvPr/>
        </p:nvSpPr>
        <p:spPr>
          <a:xfrm>
            <a:off x="4484452" y="4721182"/>
            <a:ext cx="838133" cy="38100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accent6"/>
                </a:solidFill>
              </a:rPr>
              <a:t>49%</a:t>
            </a:r>
          </a:p>
        </p:txBody>
      </p:sp>
      <p:sp>
        <p:nvSpPr>
          <p:cNvPr id="12" name="TextBox 4"/>
          <p:cNvSpPr txBox="1"/>
          <p:nvPr/>
        </p:nvSpPr>
        <p:spPr>
          <a:xfrm>
            <a:off x="6412186" y="4419600"/>
            <a:ext cx="1066804" cy="38100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accent6"/>
                </a:solidFill>
              </a:rPr>
              <a:t>63%</a:t>
            </a:r>
          </a:p>
          <a:p>
            <a:endParaRPr lang="en-US" sz="1800" dirty="0">
              <a:solidFill>
                <a:schemeClr val="accent6"/>
              </a:solidFill>
            </a:endParaRPr>
          </a:p>
        </p:txBody>
      </p:sp>
      <p:sp>
        <p:nvSpPr>
          <p:cNvPr id="13" name="TextBox 3"/>
          <p:cNvSpPr txBox="1"/>
          <p:nvPr/>
        </p:nvSpPr>
        <p:spPr>
          <a:xfrm>
            <a:off x="4412276" y="4789491"/>
            <a:ext cx="838133" cy="38100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accent6"/>
                </a:solidFill>
              </a:rPr>
              <a:t>7,818</a:t>
            </a:r>
          </a:p>
        </p:txBody>
      </p:sp>
      <p:sp>
        <p:nvSpPr>
          <p:cNvPr id="14" name="TextBox 4"/>
          <p:cNvSpPr txBox="1"/>
          <p:nvPr/>
        </p:nvSpPr>
        <p:spPr>
          <a:xfrm>
            <a:off x="6349905" y="4425796"/>
            <a:ext cx="1066804" cy="38100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accent6"/>
                </a:solidFill>
              </a:rPr>
              <a:t>12,768</a:t>
            </a:r>
          </a:p>
          <a:p>
            <a:endParaRPr lang="en-US" sz="1800" dirty="0">
              <a:solidFill>
                <a:schemeClr val="accent6"/>
              </a:solidFill>
            </a:endParaRPr>
          </a:p>
        </p:txBody>
      </p:sp>
      <p:sp>
        <p:nvSpPr>
          <p:cNvPr id="15" name="Right Brace 14"/>
          <p:cNvSpPr/>
          <p:nvPr/>
        </p:nvSpPr>
        <p:spPr>
          <a:xfrm>
            <a:off x="4114801" y="3276600"/>
            <a:ext cx="381000" cy="1131588"/>
          </a:xfrm>
          <a:prstGeom prst="righ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6" name="Right Brace 15"/>
          <p:cNvSpPr/>
          <p:nvPr/>
        </p:nvSpPr>
        <p:spPr>
          <a:xfrm>
            <a:off x="5943630" y="2667000"/>
            <a:ext cx="380913" cy="1050841"/>
          </a:xfrm>
          <a:prstGeom prst="rightBrace">
            <a:avLst/>
          </a:prstGeom>
          <a:ln w="38100">
            <a:solidFill>
              <a:schemeClr val="accent1"/>
            </a:solidFill>
          </a:ln>
        </p:spPr>
        <p:style>
          <a:lnRef idx="1">
            <a:schemeClr val="accent6"/>
          </a:lnRef>
          <a:fillRef idx="0">
            <a:schemeClr val="accent6"/>
          </a:fillRef>
          <a:effectRef idx="0">
            <a:schemeClr val="accent6"/>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7" name="TextBox 4"/>
          <p:cNvSpPr txBox="1"/>
          <p:nvPr/>
        </p:nvSpPr>
        <p:spPr>
          <a:xfrm>
            <a:off x="6324543" y="2993947"/>
            <a:ext cx="1066804" cy="38100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accent1"/>
                </a:solidFill>
              </a:rPr>
              <a:t>37%</a:t>
            </a:r>
          </a:p>
          <a:p>
            <a:endParaRPr lang="en-US" sz="1800" dirty="0">
              <a:solidFill>
                <a:schemeClr val="accent1"/>
              </a:solidFill>
            </a:endParaRPr>
          </a:p>
        </p:txBody>
      </p:sp>
      <p:sp>
        <p:nvSpPr>
          <p:cNvPr id="18" name="TextBox 3"/>
          <p:cNvSpPr txBox="1"/>
          <p:nvPr/>
        </p:nvSpPr>
        <p:spPr>
          <a:xfrm>
            <a:off x="4495801" y="3654401"/>
            <a:ext cx="838133" cy="38100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accent1"/>
                </a:solidFill>
              </a:rPr>
              <a:t>51%</a:t>
            </a:r>
          </a:p>
        </p:txBody>
      </p:sp>
    </p:spTree>
    <p:extLst>
      <p:ext uri="{BB962C8B-B14F-4D97-AF65-F5344CB8AC3E}">
        <p14:creationId xmlns:p14="http://schemas.microsoft.com/office/powerpoint/2010/main" val="290719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3" grpId="0"/>
      <p:bldP spid="14" grpId="0"/>
      <p:bldP spid="15" grpId="0" animBg="1"/>
      <p:bldP spid="16"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54523"/>
            <a:ext cx="8586510" cy="1618280"/>
          </a:xfrm>
        </p:spPr>
        <p:txBody>
          <a:bodyPr/>
          <a:lstStyle/>
          <a:p>
            <a:pPr algn="ctr"/>
            <a:r>
              <a:rPr lang="en-US" b="1" dirty="0"/>
              <a:t>Educational attainment has been rising in Chicago</a:t>
            </a:r>
          </a:p>
        </p:txBody>
      </p:sp>
      <p:pic>
        <p:nvPicPr>
          <p:cNvPr id="2" name="Picture 1"/>
          <p:cNvPicPr>
            <a:picLocks noChangeAspect="1"/>
          </p:cNvPicPr>
          <p:nvPr/>
        </p:nvPicPr>
        <p:blipFill>
          <a:blip r:embed="rId3"/>
          <a:stretch>
            <a:fillRect/>
          </a:stretch>
        </p:blipFill>
        <p:spPr>
          <a:xfrm>
            <a:off x="0" y="1676400"/>
            <a:ext cx="9144000" cy="4724400"/>
          </a:xfrm>
          <a:prstGeom prst="rect">
            <a:avLst/>
          </a:prstGeom>
        </p:spPr>
      </p:pic>
    </p:spTree>
    <p:extLst>
      <p:ext uri="{BB962C8B-B14F-4D97-AF65-F5344CB8AC3E}">
        <p14:creationId xmlns:p14="http://schemas.microsoft.com/office/powerpoint/2010/main" val="631997317"/>
      </p:ext>
    </p:extLst>
  </p:cSld>
  <p:clrMapOvr>
    <a:masterClrMapping/>
  </p:clrMapOvr>
</p:sld>
</file>

<file path=ppt/theme/theme1.xml><?xml version="1.0" encoding="utf-8"?>
<a:theme xmlns:a="http://schemas.openxmlformats.org/drawingml/2006/main" name="UChicagoConsortium_2015_update">
  <a:themeElements>
    <a:clrScheme name="UCHICAGO UEI - 2014-01-24">
      <a:dk1>
        <a:srgbClr val="434343"/>
      </a:dk1>
      <a:lt1>
        <a:sysClr val="window" lastClr="FFFFFF"/>
      </a:lt1>
      <a:dk2>
        <a:srgbClr val="800000"/>
      </a:dk2>
      <a:lt2>
        <a:srgbClr val="D6D6CE"/>
      </a:lt2>
      <a:accent1>
        <a:srgbClr val="8A9045"/>
      </a:accent1>
      <a:accent2>
        <a:srgbClr val="CCA020"/>
      </a:accent2>
      <a:accent3>
        <a:srgbClr val="C16622"/>
      </a:accent3>
      <a:accent4>
        <a:srgbClr val="8F3931"/>
      </a:accent4>
      <a:accent5>
        <a:srgbClr val="155F83"/>
      </a:accent5>
      <a:accent6>
        <a:srgbClr val="725663"/>
      </a:accent6>
      <a:hlink>
        <a:srgbClr val="47B5FF"/>
      </a:hlink>
      <a:folHlink>
        <a:srgbClr val="767676"/>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hica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hicago" id="{56FF82BB-7A64-42F5-B49F-CDA99CBA073B}" vid="{41D8CFCA-7077-49CD-B5A0-FCEB18E0007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UChicagoConsortium_2015_update.thmx</Template>
  <TotalTime>1441</TotalTime>
  <Words>1932</Words>
  <Application>Microsoft Macintosh PowerPoint</Application>
  <PresentationFormat>On-screen Show (4:3)</PresentationFormat>
  <Paragraphs>85</Paragraphs>
  <Slides>14</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Calibri</vt:lpstr>
      <vt:lpstr>Helvetica</vt:lpstr>
      <vt:lpstr>Helvetica Neue</vt:lpstr>
      <vt:lpstr>Helvetica Neue Light</vt:lpstr>
      <vt:lpstr>Lucida Grande</vt:lpstr>
      <vt:lpstr>Wingdings</vt:lpstr>
      <vt:lpstr>UChicagoConsortium_2015_update</vt:lpstr>
      <vt:lpstr>chicago</vt:lpstr>
      <vt:lpstr>How have educational outcomes in Chicago Public Schools changed over time?</vt:lpstr>
      <vt:lpstr>Chicago has many of the challenges of other urban cities and school districts</vt:lpstr>
      <vt:lpstr>Educational attainment has been rising in Chicago</vt:lpstr>
      <vt:lpstr>Educational attainment has been rising in Chicago</vt:lpstr>
      <vt:lpstr>Graduation rates in Chicago have risen faster than the nation</vt:lpstr>
      <vt:lpstr>Educational attainment has been rising in Chicago</vt:lpstr>
      <vt:lpstr>Educational attainment has been rising in Chicago</vt:lpstr>
      <vt:lpstr>Many more students are enrolling in college immediately after high school</vt:lpstr>
      <vt:lpstr>Educational attainment has been rising in Chicago</vt:lpstr>
      <vt:lpstr>Graduates have higher academic achievement than in the past</vt:lpstr>
      <vt:lpstr>Fewer students are failing classes, more students are earning As &amp; Bs</vt:lpstr>
      <vt:lpstr>Students and teachers are reporting better classroom experiences</vt:lpstr>
      <vt:lpstr>Chicago has shown that change is possible</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To&amp;Through Workshop + Consortium25 Anniversary</dc:title>
  <dc:creator>Jessica Puller</dc:creator>
  <cp:lastModifiedBy>Bridget Plekavic</cp:lastModifiedBy>
  <cp:revision>193</cp:revision>
  <cp:lastPrinted>2017-10-27T15:16:48Z</cp:lastPrinted>
  <dcterms:created xsi:type="dcterms:W3CDTF">2015-10-19T23:58:33Z</dcterms:created>
  <dcterms:modified xsi:type="dcterms:W3CDTF">2021-04-12T22:24:24Z</dcterms:modified>
</cp:coreProperties>
</file>